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1" r:id="rId2"/>
    <p:sldId id="302" r:id="rId3"/>
    <p:sldId id="300" r:id="rId4"/>
    <p:sldId id="306" r:id="rId5"/>
    <p:sldId id="299" r:id="rId6"/>
    <p:sldId id="307" r:id="rId7"/>
    <p:sldId id="308" r:id="rId8"/>
    <p:sldId id="301" r:id="rId9"/>
    <p:sldId id="311" r:id="rId10"/>
    <p:sldId id="319" r:id="rId11"/>
    <p:sldId id="309" r:id="rId12"/>
    <p:sldId id="303" r:id="rId13"/>
    <p:sldId id="304" r:id="rId14"/>
    <p:sldId id="305" r:id="rId15"/>
    <p:sldId id="310" r:id="rId16"/>
    <p:sldId id="312" r:id="rId17"/>
    <p:sldId id="313" r:id="rId18"/>
    <p:sldId id="315" r:id="rId19"/>
    <p:sldId id="316" r:id="rId20"/>
    <p:sldId id="317" r:id="rId21"/>
    <p:sldId id="318" r:id="rId22"/>
    <p:sldId id="31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636FA-C574-40E0-87BD-B5482592B030}" type="datetimeFigureOut">
              <a:rPr lang="zh-CN" altLang="en-US" smtClean="0"/>
              <a:t>2020/3/17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C544AC-E5C0-48C3-8018-59DC6911E393}" type="slidenum">
              <a:rPr lang="zh-CN" altLang="en-US" smtClean="0"/>
              <a:t>‹#›</a:t>
            </a:fld>
            <a:endParaRPr lang="zh-CN" altLang="en-US"/>
          </a:p>
        </p:txBody>
      </p:sp>
    </p:spTree>
    <p:extLst>
      <p:ext uri="{BB962C8B-B14F-4D97-AF65-F5344CB8AC3E}">
        <p14:creationId xmlns:p14="http://schemas.microsoft.com/office/powerpoint/2010/main" val="1535583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Given the observation that this Jacobian is triangular, we can efficiently compute</a:t>
            </a:r>
          </a:p>
          <a:p>
            <a:r>
              <a:rPr lang="en-US" altLang="zh-CN" sz="1200" b="0" i="0" u="none" strike="noStrike" kern="1200" baseline="0" dirty="0">
                <a:solidFill>
                  <a:schemeClr val="tx1"/>
                </a:solidFill>
                <a:latin typeface="+mn-lt"/>
                <a:ea typeface="+mn-ea"/>
                <a:cs typeface="+mn-cs"/>
              </a:rPr>
              <a:t>its determinant as exp. Since computing the Jacobian determinant of the coupling</a:t>
            </a:r>
          </a:p>
          <a:p>
            <a:r>
              <a:rPr lang="en-US" altLang="zh-CN" sz="1200" b="0" i="0" u="none" strike="noStrike" kern="1200" baseline="0" dirty="0">
                <a:solidFill>
                  <a:schemeClr val="tx1"/>
                </a:solidFill>
                <a:latin typeface="+mn-lt"/>
                <a:ea typeface="+mn-ea"/>
                <a:cs typeface="+mn-cs"/>
              </a:rPr>
              <a:t>layer operation does not involve computing the Jacobian of s or t, those functions can be arbitrarily</a:t>
            </a:r>
          </a:p>
          <a:p>
            <a:r>
              <a:rPr lang="en-US" altLang="zh-CN" sz="1200" b="0" i="0" u="none" strike="noStrike" kern="1200" baseline="0" dirty="0">
                <a:solidFill>
                  <a:schemeClr val="tx1"/>
                </a:solidFill>
                <a:latin typeface="+mn-lt"/>
                <a:ea typeface="+mn-ea"/>
                <a:cs typeface="+mn-cs"/>
              </a:rPr>
              <a:t>complex.</a:t>
            </a:r>
            <a:endParaRPr lang="zh-CN" altLang="en-US" dirty="0"/>
          </a:p>
        </p:txBody>
      </p:sp>
      <p:sp>
        <p:nvSpPr>
          <p:cNvPr id="4" name="灯片编号占位符 3"/>
          <p:cNvSpPr>
            <a:spLocks noGrp="1"/>
          </p:cNvSpPr>
          <p:nvPr>
            <p:ph type="sldNum" sz="quarter" idx="5"/>
          </p:nvPr>
        </p:nvSpPr>
        <p:spPr/>
        <p:txBody>
          <a:bodyPr/>
          <a:lstStyle/>
          <a:p>
            <a:fld id="{E2C544AC-E5C0-48C3-8018-59DC6911E393}" type="slidenum">
              <a:rPr lang="zh-CN" altLang="en-US" smtClean="0"/>
              <a:t>18</a:t>
            </a:fld>
            <a:endParaRPr lang="zh-CN" altLang="en-US"/>
          </a:p>
        </p:txBody>
      </p:sp>
    </p:spTree>
    <p:extLst>
      <p:ext uri="{BB962C8B-B14F-4D97-AF65-F5344CB8AC3E}">
        <p14:creationId xmlns:p14="http://schemas.microsoft.com/office/powerpoint/2010/main" val="1359371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Given the observation that this Jacobian is triangular, we can efficiently compute</a:t>
            </a:r>
          </a:p>
          <a:p>
            <a:r>
              <a:rPr lang="en-US" altLang="zh-CN" sz="1200" b="0" i="0" u="none" strike="noStrike" kern="1200" baseline="0" dirty="0">
                <a:solidFill>
                  <a:schemeClr val="tx1"/>
                </a:solidFill>
                <a:latin typeface="+mn-lt"/>
                <a:ea typeface="+mn-ea"/>
                <a:cs typeface="+mn-cs"/>
              </a:rPr>
              <a:t>its determinant as exp. Since computing the Jacobian determinant of the coupling</a:t>
            </a:r>
          </a:p>
          <a:p>
            <a:r>
              <a:rPr lang="en-US" altLang="zh-CN" sz="1200" b="0" i="0" u="none" strike="noStrike" kern="1200" baseline="0" dirty="0">
                <a:solidFill>
                  <a:schemeClr val="tx1"/>
                </a:solidFill>
                <a:latin typeface="+mn-lt"/>
                <a:ea typeface="+mn-ea"/>
                <a:cs typeface="+mn-cs"/>
              </a:rPr>
              <a:t>layer operation does not involve computing the Jacobian of s or t, those functions can be arbitrarily</a:t>
            </a:r>
          </a:p>
          <a:p>
            <a:r>
              <a:rPr lang="en-US" altLang="zh-CN" sz="1200" b="0" i="0" u="none" strike="noStrike" kern="1200" baseline="0" dirty="0">
                <a:solidFill>
                  <a:schemeClr val="tx1"/>
                </a:solidFill>
                <a:latin typeface="+mn-lt"/>
                <a:ea typeface="+mn-ea"/>
                <a:cs typeface="+mn-cs"/>
              </a:rPr>
              <a:t>complex.</a:t>
            </a:r>
            <a:endParaRPr lang="zh-CN" altLang="en-US" dirty="0"/>
          </a:p>
        </p:txBody>
      </p:sp>
      <p:sp>
        <p:nvSpPr>
          <p:cNvPr id="4" name="灯片编号占位符 3"/>
          <p:cNvSpPr>
            <a:spLocks noGrp="1"/>
          </p:cNvSpPr>
          <p:nvPr>
            <p:ph type="sldNum" sz="quarter" idx="5"/>
          </p:nvPr>
        </p:nvSpPr>
        <p:spPr/>
        <p:txBody>
          <a:bodyPr/>
          <a:lstStyle/>
          <a:p>
            <a:fld id="{E2C544AC-E5C0-48C3-8018-59DC6911E393}" type="slidenum">
              <a:rPr lang="zh-CN" altLang="en-US" smtClean="0"/>
              <a:t>19</a:t>
            </a:fld>
            <a:endParaRPr lang="zh-CN" altLang="en-US"/>
          </a:p>
        </p:txBody>
      </p:sp>
    </p:spTree>
    <p:extLst>
      <p:ext uri="{BB962C8B-B14F-4D97-AF65-F5344CB8AC3E}">
        <p14:creationId xmlns:p14="http://schemas.microsoft.com/office/powerpoint/2010/main" val="329358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Given the observation that this Jacobian is triangular, we can efficiently compute</a:t>
            </a:r>
          </a:p>
          <a:p>
            <a:r>
              <a:rPr lang="en-US" altLang="zh-CN" sz="1200" b="0" i="0" u="none" strike="noStrike" kern="1200" baseline="0" dirty="0">
                <a:solidFill>
                  <a:schemeClr val="tx1"/>
                </a:solidFill>
                <a:latin typeface="+mn-lt"/>
                <a:ea typeface="+mn-ea"/>
                <a:cs typeface="+mn-cs"/>
              </a:rPr>
              <a:t>its determinant as exp. Since computing the Jacobian determinant of the coupling</a:t>
            </a:r>
          </a:p>
          <a:p>
            <a:r>
              <a:rPr lang="en-US" altLang="zh-CN" sz="1200" b="0" i="0" u="none" strike="noStrike" kern="1200" baseline="0" dirty="0">
                <a:solidFill>
                  <a:schemeClr val="tx1"/>
                </a:solidFill>
                <a:latin typeface="+mn-lt"/>
                <a:ea typeface="+mn-ea"/>
                <a:cs typeface="+mn-cs"/>
              </a:rPr>
              <a:t>layer operation does not involve computing the Jacobian of s or t, those functions can be arbitrarily</a:t>
            </a:r>
          </a:p>
          <a:p>
            <a:r>
              <a:rPr lang="en-US" altLang="zh-CN" sz="1200" b="0" i="0" u="none" strike="noStrike" kern="1200" baseline="0" dirty="0">
                <a:solidFill>
                  <a:schemeClr val="tx1"/>
                </a:solidFill>
                <a:latin typeface="+mn-lt"/>
                <a:ea typeface="+mn-ea"/>
                <a:cs typeface="+mn-cs"/>
              </a:rPr>
              <a:t>complex.</a:t>
            </a:r>
            <a:endParaRPr lang="zh-CN" altLang="en-US" dirty="0"/>
          </a:p>
        </p:txBody>
      </p:sp>
      <p:sp>
        <p:nvSpPr>
          <p:cNvPr id="4" name="灯片编号占位符 3"/>
          <p:cNvSpPr>
            <a:spLocks noGrp="1"/>
          </p:cNvSpPr>
          <p:nvPr>
            <p:ph type="sldNum" sz="quarter" idx="5"/>
          </p:nvPr>
        </p:nvSpPr>
        <p:spPr/>
        <p:txBody>
          <a:bodyPr/>
          <a:lstStyle/>
          <a:p>
            <a:fld id="{E2C544AC-E5C0-48C3-8018-59DC6911E393}" type="slidenum">
              <a:rPr lang="zh-CN" altLang="en-US" smtClean="0"/>
              <a:t>20</a:t>
            </a:fld>
            <a:endParaRPr lang="zh-CN" altLang="en-US"/>
          </a:p>
        </p:txBody>
      </p:sp>
    </p:spTree>
    <p:extLst>
      <p:ext uri="{BB962C8B-B14F-4D97-AF65-F5344CB8AC3E}">
        <p14:creationId xmlns:p14="http://schemas.microsoft.com/office/powerpoint/2010/main" val="117214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Given the observation that this Jacobian is triangular, we can efficiently compute</a:t>
            </a:r>
          </a:p>
          <a:p>
            <a:r>
              <a:rPr lang="en-US" altLang="zh-CN" sz="1200" b="0" i="0" u="none" strike="noStrike" kern="1200" baseline="0" dirty="0">
                <a:solidFill>
                  <a:schemeClr val="tx1"/>
                </a:solidFill>
                <a:latin typeface="+mn-lt"/>
                <a:ea typeface="+mn-ea"/>
                <a:cs typeface="+mn-cs"/>
              </a:rPr>
              <a:t>its determinant as exp. Since computing the Jacobian determinant of the coupling</a:t>
            </a:r>
          </a:p>
          <a:p>
            <a:r>
              <a:rPr lang="en-US" altLang="zh-CN" sz="1200" b="0" i="0" u="none" strike="noStrike" kern="1200" baseline="0" dirty="0">
                <a:solidFill>
                  <a:schemeClr val="tx1"/>
                </a:solidFill>
                <a:latin typeface="+mn-lt"/>
                <a:ea typeface="+mn-ea"/>
                <a:cs typeface="+mn-cs"/>
              </a:rPr>
              <a:t>layer operation does not involve computing the Jacobian of s or t, those functions can be arbitrarily</a:t>
            </a:r>
          </a:p>
          <a:p>
            <a:r>
              <a:rPr lang="en-US" altLang="zh-CN" sz="1200" b="0" i="0" u="none" strike="noStrike" kern="1200" baseline="0" dirty="0">
                <a:solidFill>
                  <a:schemeClr val="tx1"/>
                </a:solidFill>
                <a:latin typeface="+mn-lt"/>
                <a:ea typeface="+mn-ea"/>
                <a:cs typeface="+mn-cs"/>
              </a:rPr>
              <a:t>complex.</a:t>
            </a:r>
            <a:endParaRPr lang="zh-CN" altLang="en-US" dirty="0"/>
          </a:p>
        </p:txBody>
      </p:sp>
      <p:sp>
        <p:nvSpPr>
          <p:cNvPr id="4" name="灯片编号占位符 3"/>
          <p:cNvSpPr>
            <a:spLocks noGrp="1"/>
          </p:cNvSpPr>
          <p:nvPr>
            <p:ph type="sldNum" sz="quarter" idx="5"/>
          </p:nvPr>
        </p:nvSpPr>
        <p:spPr/>
        <p:txBody>
          <a:bodyPr/>
          <a:lstStyle/>
          <a:p>
            <a:fld id="{E2C544AC-E5C0-48C3-8018-59DC6911E393}" type="slidenum">
              <a:rPr lang="zh-CN" altLang="en-US" smtClean="0"/>
              <a:t>21</a:t>
            </a:fld>
            <a:endParaRPr lang="zh-CN" altLang="en-US"/>
          </a:p>
        </p:txBody>
      </p:sp>
    </p:spTree>
    <p:extLst>
      <p:ext uri="{BB962C8B-B14F-4D97-AF65-F5344CB8AC3E}">
        <p14:creationId xmlns:p14="http://schemas.microsoft.com/office/powerpoint/2010/main" val="127948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1*1 convolution with equal number of input and output channels is a generalization of a permutation operation.</a:t>
            </a:r>
            <a:endParaRPr lang="zh-CN" altLang="en-US" dirty="0"/>
          </a:p>
        </p:txBody>
      </p:sp>
      <p:sp>
        <p:nvSpPr>
          <p:cNvPr id="4" name="灯片编号占位符 3"/>
          <p:cNvSpPr>
            <a:spLocks noGrp="1"/>
          </p:cNvSpPr>
          <p:nvPr>
            <p:ph type="sldNum" sz="quarter" idx="5"/>
          </p:nvPr>
        </p:nvSpPr>
        <p:spPr/>
        <p:txBody>
          <a:bodyPr/>
          <a:lstStyle/>
          <a:p>
            <a:fld id="{E2C544AC-E5C0-48C3-8018-59DC6911E393}" type="slidenum">
              <a:rPr lang="zh-CN" altLang="en-US" smtClean="0"/>
              <a:t>22</a:t>
            </a:fld>
            <a:endParaRPr lang="zh-CN" altLang="en-US"/>
          </a:p>
        </p:txBody>
      </p:sp>
    </p:spTree>
    <p:extLst>
      <p:ext uri="{BB962C8B-B14F-4D97-AF65-F5344CB8AC3E}">
        <p14:creationId xmlns:p14="http://schemas.microsoft.com/office/powerpoint/2010/main" val="3796957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099A89-6EF6-45BA-AAD3-6FBBAE6065B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2DC514C-520E-4A4D-A261-855723A2DB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7169D17-565D-4FC5-8D6D-CA24B44A1736}"/>
              </a:ext>
            </a:extLst>
          </p:cNvPr>
          <p:cNvSpPr>
            <a:spLocks noGrp="1"/>
          </p:cNvSpPr>
          <p:nvPr>
            <p:ph type="dt" sz="half" idx="10"/>
          </p:nvPr>
        </p:nvSpPr>
        <p:spPr/>
        <p:txBody>
          <a:bodyPr/>
          <a:lstStyle/>
          <a:p>
            <a:fld id="{97BF10A6-5DF4-444D-9F8F-7ECE2FFA775D}" type="datetimeFigureOut">
              <a:rPr lang="zh-CN" altLang="en-US" smtClean="0"/>
              <a:t>2020/3/17</a:t>
            </a:fld>
            <a:endParaRPr lang="zh-CN" altLang="en-US"/>
          </a:p>
        </p:txBody>
      </p:sp>
      <p:sp>
        <p:nvSpPr>
          <p:cNvPr id="5" name="页脚占位符 4">
            <a:extLst>
              <a:ext uri="{FF2B5EF4-FFF2-40B4-BE49-F238E27FC236}">
                <a16:creationId xmlns:a16="http://schemas.microsoft.com/office/drawing/2014/main" id="{F10B89F8-1A14-4AC3-BE31-22A01FECD9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8247ED-ADD0-4BF1-A9BF-3DAF17047B1E}"/>
              </a:ext>
            </a:extLst>
          </p:cNvPr>
          <p:cNvSpPr>
            <a:spLocks noGrp="1"/>
          </p:cNvSpPr>
          <p:nvPr>
            <p:ph type="sldNum" sz="quarter" idx="12"/>
          </p:nvPr>
        </p:nvSpPr>
        <p:spPr/>
        <p:txBody>
          <a:body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1815734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E27B2-23B0-4EE3-B494-7439B09C824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6F3F7C-2353-423B-95C5-D2420778565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8E0B6A-8217-42B9-ABC1-6E4818B3CFBA}"/>
              </a:ext>
            </a:extLst>
          </p:cNvPr>
          <p:cNvSpPr>
            <a:spLocks noGrp="1"/>
          </p:cNvSpPr>
          <p:nvPr>
            <p:ph type="dt" sz="half" idx="10"/>
          </p:nvPr>
        </p:nvSpPr>
        <p:spPr/>
        <p:txBody>
          <a:bodyPr/>
          <a:lstStyle/>
          <a:p>
            <a:fld id="{97BF10A6-5DF4-444D-9F8F-7ECE2FFA775D}" type="datetimeFigureOut">
              <a:rPr lang="zh-CN" altLang="en-US" smtClean="0"/>
              <a:t>2020/3/17</a:t>
            </a:fld>
            <a:endParaRPr lang="zh-CN" altLang="en-US"/>
          </a:p>
        </p:txBody>
      </p:sp>
      <p:sp>
        <p:nvSpPr>
          <p:cNvPr id="5" name="页脚占位符 4">
            <a:extLst>
              <a:ext uri="{FF2B5EF4-FFF2-40B4-BE49-F238E27FC236}">
                <a16:creationId xmlns:a16="http://schemas.microsoft.com/office/drawing/2014/main" id="{DDE06EF9-C3B8-44B7-8B71-F99917B900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4227BA-A3E4-4A67-A4F2-27E84CE01BB0}"/>
              </a:ext>
            </a:extLst>
          </p:cNvPr>
          <p:cNvSpPr>
            <a:spLocks noGrp="1"/>
          </p:cNvSpPr>
          <p:nvPr>
            <p:ph type="sldNum" sz="quarter" idx="12"/>
          </p:nvPr>
        </p:nvSpPr>
        <p:spPr/>
        <p:txBody>
          <a:body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143840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A34A950-A80F-461E-863B-368E86CBCE6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B9DEFF-EF06-4540-888E-538AA8AA0D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786071B-8279-4B8C-B42C-D98DB7BD680E}"/>
              </a:ext>
            </a:extLst>
          </p:cNvPr>
          <p:cNvSpPr>
            <a:spLocks noGrp="1"/>
          </p:cNvSpPr>
          <p:nvPr>
            <p:ph type="dt" sz="half" idx="10"/>
          </p:nvPr>
        </p:nvSpPr>
        <p:spPr/>
        <p:txBody>
          <a:bodyPr/>
          <a:lstStyle/>
          <a:p>
            <a:fld id="{97BF10A6-5DF4-444D-9F8F-7ECE2FFA775D}" type="datetimeFigureOut">
              <a:rPr lang="zh-CN" altLang="en-US" smtClean="0"/>
              <a:t>2020/3/17</a:t>
            </a:fld>
            <a:endParaRPr lang="zh-CN" altLang="en-US"/>
          </a:p>
        </p:txBody>
      </p:sp>
      <p:sp>
        <p:nvSpPr>
          <p:cNvPr id="5" name="页脚占位符 4">
            <a:extLst>
              <a:ext uri="{FF2B5EF4-FFF2-40B4-BE49-F238E27FC236}">
                <a16:creationId xmlns:a16="http://schemas.microsoft.com/office/drawing/2014/main" id="{8DB60802-5DBA-4C0E-8784-D87D48B812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82C546-78DC-43F2-8F6B-245328A38035}"/>
              </a:ext>
            </a:extLst>
          </p:cNvPr>
          <p:cNvSpPr>
            <a:spLocks noGrp="1"/>
          </p:cNvSpPr>
          <p:nvPr>
            <p:ph type="sldNum" sz="quarter" idx="12"/>
          </p:nvPr>
        </p:nvSpPr>
        <p:spPr/>
        <p:txBody>
          <a:body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1300991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F874D-5EAC-4273-B647-095BDC13E5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7C3D89-5098-4C02-BD79-29079C0790A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B61F56-0745-466A-9964-145165B2ECD4}"/>
              </a:ext>
            </a:extLst>
          </p:cNvPr>
          <p:cNvSpPr>
            <a:spLocks noGrp="1"/>
          </p:cNvSpPr>
          <p:nvPr>
            <p:ph type="dt" sz="half" idx="10"/>
          </p:nvPr>
        </p:nvSpPr>
        <p:spPr/>
        <p:txBody>
          <a:bodyPr/>
          <a:lstStyle/>
          <a:p>
            <a:fld id="{97BF10A6-5DF4-444D-9F8F-7ECE2FFA775D}" type="datetimeFigureOut">
              <a:rPr lang="zh-CN" altLang="en-US" smtClean="0"/>
              <a:t>2020/3/17</a:t>
            </a:fld>
            <a:endParaRPr lang="zh-CN" altLang="en-US"/>
          </a:p>
        </p:txBody>
      </p:sp>
      <p:sp>
        <p:nvSpPr>
          <p:cNvPr id="5" name="页脚占位符 4">
            <a:extLst>
              <a:ext uri="{FF2B5EF4-FFF2-40B4-BE49-F238E27FC236}">
                <a16:creationId xmlns:a16="http://schemas.microsoft.com/office/drawing/2014/main" id="{94A49083-335A-40FF-AFA8-710BC2D8E1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54CD95-9209-428F-A126-5EA14101AAE8}"/>
              </a:ext>
            </a:extLst>
          </p:cNvPr>
          <p:cNvSpPr>
            <a:spLocks noGrp="1"/>
          </p:cNvSpPr>
          <p:nvPr>
            <p:ph type="sldNum" sz="quarter" idx="12"/>
          </p:nvPr>
        </p:nvSpPr>
        <p:spPr/>
        <p:txBody>
          <a:body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4109579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FA8FF-917C-4E7F-BA89-46A725FB274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12F72D-E430-4D12-95AA-126BE7D85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553933F-0E38-4FC5-919A-08FF24FB44B2}"/>
              </a:ext>
            </a:extLst>
          </p:cNvPr>
          <p:cNvSpPr>
            <a:spLocks noGrp="1"/>
          </p:cNvSpPr>
          <p:nvPr>
            <p:ph type="dt" sz="half" idx="10"/>
          </p:nvPr>
        </p:nvSpPr>
        <p:spPr/>
        <p:txBody>
          <a:bodyPr/>
          <a:lstStyle/>
          <a:p>
            <a:fld id="{97BF10A6-5DF4-444D-9F8F-7ECE2FFA775D}" type="datetimeFigureOut">
              <a:rPr lang="zh-CN" altLang="en-US" smtClean="0"/>
              <a:t>2020/3/17</a:t>
            </a:fld>
            <a:endParaRPr lang="zh-CN" altLang="en-US"/>
          </a:p>
        </p:txBody>
      </p:sp>
      <p:sp>
        <p:nvSpPr>
          <p:cNvPr id="5" name="页脚占位符 4">
            <a:extLst>
              <a:ext uri="{FF2B5EF4-FFF2-40B4-BE49-F238E27FC236}">
                <a16:creationId xmlns:a16="http://schemas.microsoft.com/office/drawing/2014/main" id="{4431EE75-55EA-498C-9807-95B9EB631F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CE6F85-6D58-4B69-9A10-0129505C7647}"/>
              </a:ext>
            </a:extLst>
          </p:cNvPr>
          <p:cNvSpPr>
            <a:spLocks noGrp="1"/>
          </p:cNvSpPr>
          <p:nvPr>
            <p:ph type="sldNum" sz="quarter" idx="12"/>
          </p:nvPr>
        </p:nvSpPr>
        <p:spPr/>
        <p:txBody>
          <a:body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374665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A7104-4EC5-4606-ABDC-D9FDE900B6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B78EA4-9910-4AA2-9C53-57D50816DB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F1C468-A222-4B96-B5CE-2AA4771A35F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1AA8C15-15E5-428C-8589-BAFF6173E1D8}"/>
              </a:ext>
            </a:extLst>
          </p:cNvPr>
          <p:cNvSpPr>
            <a:spLocks noGrp="1"/>
          </p:cNvSpPr>
          <p:nvPr>
            <p:ph type="dt" sz="half" idx="10"/>
          </p:nvPr>
        </p:nvSpPr>
        <p:spPr/>
        <p:txBody>
          <a:bodyPr/>
          <a:lstStyle/>
          <a:p>
            <a:fld id="{97BF10A6-5DF4-444D-9F8F-7ECE2FFA775D}" type="datetimeFigureOut">
              <a:rPr lang="zh-CN" altLang="en-US" smtClean="0"/>
              <a:t>2020/3/17</a:t>
            </a:fld>
            <a:endParaRPr lang="zh-CN" altLang="en-US"/>
          </a:p>
        </p:txBody>
      </p:sp>
      <p:sp>
        <p:nvSpPr>
          <p:cNvPr id="6" name="页脚占位符 5">
            <a:extLst>
              <a:ext uri="{FF2B5EF4-FFF2-40B4-BE49-F238E27FC236}">
                <a16:creationId xmlns:a16="http://schemas.microsoft.com/office/drawing/2014/main" id="{54999D4A-5CC4-47CB-B928-CB2543FD0F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7B4CDC-636E-4E0D-8E48-FDDBF97AA7A2}"/>
              </a:ext>
            </a:extLst>
          </p:cNvPr>
          <p:cNvSpPr>
            <a:spLocks noGrp="1"/>
          </p:cNvSpPr>
          <p:nvPr>
            <p:ph type="sldNum" sz="quarter" idx="12"/>
          </p:nvPr>
        </p:nvSpPr>
        <p:spPr/>
        <p:txBody>
          <a:body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3894372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1BCF9-BD14-46BD-AF70-02D6E02911C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1CD7EC5-973A-4869-A161-B18414F79E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88668F2-3909-4E40-AF45-6E67F3533D3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4B67264-48F3-498A-B71A-F9C2E1ED3D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21BAD37-730D-40EB-B469-DB3E64E41F6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B0B0F7-DE40-4A32-8186-339CF94E0FF6}"/>
              </a:ext>
            </a:extLst>
          </p:cNvPr>
          <p:cNvSpPr>
            <a:spLocks noGrp="1"/>
          </p:cNvSpPr>
          <p:nvPr>
            <p:ph type="dt" sz="half" idx="10"/>
          </p:nvPr>
        </p:nvSpPr>
        <p:spPr/>
        <p:txBody>
          <a:bodyPr/>
          <a:lstStyle/>
          <a:p>
            <a:fld id="{97BF10A6-5DF4-444D-9F8F-7ECE2FFA775D}" type="datetimeFigureOut">
              <a:rPr lang="zh-CN" altLang="en-US" smtClean="0"/>
              <a:t>2020/3/17</a:t>
            </a:fld>
            <a:endParaRPr lang="zh-CN" altLang="en-US"/>
          </a:p>
        </p:txBody>
      </p:sp>
      <p:sp>
        <p:nvSpPr>
          <p:cNvPr id="8" name="页脚占位符 7">
            <a:extLst>
              <a:ext uri="{FF2B5EF4-FFF2-40B4-BE49-F238E27FC236}">
                <a16:creationId xmlns:a16="http://schemas.microsoft.com/office/drawing/2014/main" id="{3105EC61-4217-4EEA-BC74-1645584EFAC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7A6741B-6258-4A47-AB79-F78213D59C18}"/>
              </a:ext>
            </a:extLst>
          </p:cNvPr>
          <p:cNvSpPr>
            <a:spLocks noGrp="1"/>
          </p:cNvSpPr>
          <p:nvPr>
            <p:ph type="sldNum" sz="quarter" idx="12"/>
          </p:nvPr>
        </p:nvSpPr>
        <p:spPr/>
        <p:txBody>
          <a:body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38134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C0067-FE2E-4795-84C4-749D2692B7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D92553A-2612-4A1D-9332-0D5A2B6A4002}"/>
              </a:ext>
            </a:extLst>
          </p:cNvPr>
          <p:cNvSpPr>
            <a:spLocks noGrp="1"/>
          </p:cNvSpPr>
          <p:nvPr>
            <p:ph type="dt" sz="half" idx="10"/>
          </p:nvPr>
        </p:nvSpPr>
        <p:spPr/>
        <p:txBody>
          <a:bodyPr/>
          <a:lstStyle/>
          <a:p>
            <a:fld id="{97BF10A6-5DF4-444D-9F8F-7ECE2FFA775D}" type="datetimeFigureOut">
              <a:rPr lang="zh-CN" altLang="en-US" smtClean="0"/>
              <a:t>2020/3/17</a:t>
            </a:fld>
            <a:endParaRPr lang="zh-CN" altLang="en-US"/>
          </a:p>
        </p:txBody>
      </p:sp>
      <p:sp>
        <p:nvSpPr>
          <p:cNvPr id="4" name="页脚占位符 3">
            <a:extLst>
              <a:ext uri="{FF2B5EF4-FFF2-40B4-BE49-F238E27FC236}">
                <a16:creationId xmlns:a16="http://schemas.microsoft.com/office/drawing/2014/main" id="{E8183572-5796-4EB4-8D0C-A2F79E8490A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A55FDD3-55C2-4E6E-819F-0849E3949539}"/>
              </a:ext>
            </a:extLst>
          </p:cNvPr>
          <p:cNvSpPr>
            <a:spLocks noGrp="1"/>
          </p:cNvSpPr>
          <p:nvPr>
            <p:ph type="sldNum" sz="quarter" idx="12"/>
          </p:nvPr>
        </p:nvSpPr>
        <p:spPr/>
        <p:txBody>
          <a:body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87158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3F3127-8F57-411F-B9EA-3E1552D885C2}"/>
              </a:ext>
            </a:extLst>
          </p:cNvPr>
          <p:cNvSpPr>
            <a:spLocks noGrp="1"/>
          </p:cNvSpPr>
          <p:nvPr>
            <p:ph type="dt" sz="half" idx="10"/>
          </p:nvPr>
        </p:nvSpPr>
        <p:spPr/>
        <p:txBody>
          <a:bodyPr/>
          <a:lstStyle/>
          <a:p>
            <a:fld id="{97BF10A6-5DF4-444D-9F8F-7ECE2FFA775D}" type="datetimeFigureOut">
              <a:rPr lang="zh-CN" altLang="en-US" smtClean="0"/>
              <a:t>2020/3/17</a:t>
            </a:fld>
            <a:endParaRPr lang="zh-CN" altLang="en-US"/>
          </a:p>
        </p:txBody>
      </p:sp>
      <p:sp>
        <p:nvSpPr>
          <p:cNvPr id="3" name="页脚占位符 2">
            <a:extLst>
              <a:ext uri="{FF2B5EF4-FFF2-40B4-BE49-F238E27FC236}">
                <a16:creationId xmlns:a16="http://schemas.microsoft.com/office/drawing/2014/main" id="{7CDE50D6-B41D-4314-91E5-40E3DA158CE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140E306-94F2-4684-817D-AB1F5A69DC29}"/>
              </a:ext>
            </a:extLst>
          </p:cNvPr>
          <p:cNvSpPr>
            <a:spLocks noGrp="1"/>
          </p:cNvSpPr>
          <p:nvPr>
            <p:ph type="sldNum" sz="quarter" idx="12"/>
          </p:nvPr>
        </p:nvSpPr>
        <p:spPr/>
        <p:txBody>
          <a:body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2082150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922DE-F0BE-4B83-A266-0383B98B4C9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F58A98E-DDFB-4CCC-AF47-5C5C0A4D96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A64C0C2-238E-4895-A6E1-38F9DCC86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6411F8-F870-495A-9E8C-2A6BCAB20F31}"/>
              </a:ext>
            </a:extLst>
          </p:cNvPr>
          <p:cNvSpPr>
            <a:spLocks noGrp="1"/>
          </p:cNvSpPr>
          <p:nvPr>
            <p:ph type="dt" sz="half" idx="10"/>
          </p:nvPr>
        </p:nvSpPr>
        <p:spPr/>
        <p:txBody>
          <a:bodyPr/>
          <a:lstStyle/>
          <a:p>
            <a:fld id="{97BF10A6-5DF4-444D-9F8F-7ECE2FFA775D}" type="datetimeFigureOut">
              <a:rPr lang="zh-CN" altLang="en-US" smtClean="0"/>
              <a:t>2020/3/17</a:t>
            </a:fld>
            <a:endParaRPr lang="zh-CN" altLang="en-US"/>
          </a:p>
        </p:txBody>
      </p:sp>
      <p:sp>
        <p:nvSpPr>
          <p:cNvPr id="6" name="页脚占位符 5">
            <a:extLst>
              <a:ext uri="{FF2B5EF4-FFF2-40B4-BE49-F238E27FC236}">
                <a16:creationId xmlns:a16="http://schemas.microsoft.com/office/drawing/2014/main" id="{87B1278A-ABA7-4242-AA32-98C19F149E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697690-229B-4AE1-88F3-95A41801D019}"/>
              </a:ext>
            </a:extLst>
          </p:cNvPr>
          <p:cNvSpPr>
            <a:spLocks noGrp="1"/>
          </p:cNvSpPr>
          <p:nvPr>
            <p:ph type="sldNum" sz="quarter" idx="12"/>
          </p:nvPr>
        </p:nvSpPr>
        <p:spPr/>
        <p:txBody>
          <a:body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291042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E240C-7033-45F6-82F5-1D25A5AA118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7073B37-433E-4270-82D5-6DB9E2C26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267410-2416-4C52-A38F-401B1FAA36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74B466-5B6A-48E2-A90B-281D337AEA72}"/>
              </a:ext>
            </a:extLst>
          </p:cNvPr>
          <p:cNvSpPr>
            <a:spLocks noGrp="1"/>
          </p:cNvSpPr>
          <p:nvPr>
            <p:ph type="dt" sz="half" idx="10"/>
          </p:nvPr>
        </p:nvSpPr>
        <p:spPr/>
        <p:txBody>
          <a:bodyPr/>
          <a:lstStyle/>
          <a:p>
            <a:fld id="{97BF10A6-5DF4-444D-9F8F-7ECE2FFA775D}" type="datetimeFigureOut">
              <a:rPr lang="zh-CN" altLang="en-US" smtClean="0"/>
              <a:t>2020/3/17</a:t>
            </a:fld>
            <a:endParaRPr lang="zh-CN" altLang="en-US"/>
          </a:p>
        </p:txBody>
      </p:sp>
      <p:sp>
        <p:nvSpPr>
          <p:cNvPr id="6" name="页脚占位符 5">
            <a:extLst>
              <a:ext uri="{FF2B5EF4-FFF2-40B4-BE49-F238E27FC236}">
                <a16:creationId xmlns:a16="http://schemas.microsoft.com/office/drawing/2014/main" id="{833276CF-C9FF-49F5-9E34-9E0CE1094E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9F0D20-272C-4D85-BFB6-7139FF08D382}"/>
              </a:ext>
            </a:extLst>
          </p:cNvPr>
          <p:cNvSpPr>
            <a:spLocks noGrp="1"/>
          </p:cNvSpPr>
          <p:nvPr>
            <p:ph type="sldNum" sz="quarter" idx="12"/>
          </p:nvPr>
        </p:nvSpPr>
        <p:spPr/>
        <p:txBody>
          <a:body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1358286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F3D3F70-6FA8-4AE0-AFAD-5C621B566F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524B6F-13F4-44AE-8BFF-C6B5C57AF3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B222B9-99A8-45DA-8BFF-D045A4AEB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BF10A6-5DF4-444D-9F8F-7ECE2FFA775D}" type="datetimeFigureOut">
              <a:rPr lang="zh-CN" altLang="en-US" smtClean="0"/>
              <a:t>2020/3/17</a:t>
            </a:fld>
            <a:endParaRPr lang="zh-CN" altLang="en-US"/>
          </a:p>
        </p:txBody>
      </p:sp>
      <p:sp>
        <p:nvSpPr>
          <p:cNvPr id="5" name="页脚占位符 4">
            <a:extLst>
              <a:ext uri="{FF2B5EF4-FFF2-40B4-BE49-F238E27FC236}">
                <a16:creationId xmlns:a16="http://schemas.microsoft.com/office/drawing/2014/main" id="{808BC2E8-F7EA-4799-AA29-11178460DE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6096C50-3A1A-49E8-B5EB-421B7D8092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9D336-57A8-4B2A-B7B0-96D1BB4B76D4}" type="slidenum">
              <a:rPr lang="zh-CN" altLang="en-US" smtClean="0"/>
              <a:t>‹#›</a:t>
            </a:fld>
            <a:endParaRPr lang="zh-CN" altLang="en-US"/>
          </a:p>
        </p:txBody>
      </p:sp>
    </p:spTree>
    <p:extLst>
      <p:ext uri="{BB962C8B-B14F-4D97-AF65-F5344CB8AC3E}">
        <p14:creationId xmlns:p14="http://schemas.microsoft.com/office/powerpoint/2010/main" val="1428087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22.png"/><Relationship Id="rId5" Type="http://schemas.openxmlformats.org/officeDocument/2006/relationships/image" Target="../media/image170.png"/><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23.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7.png"/><Relationship Id="rId5" Type="http://schemas.openxmlformats.org/officeDocument/2006/relationships/image" Target="../media/image23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29.png"/><Relationship Id="rId4" Type="http://schemas.openxmlformats.org/officeDocument/2006/relationships/image" Target="../media/image260.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7.xml"/><Relationship Id="rId7" Type="http://schemas.openxmlformats.org/officeDocument/2006/relationships/image" Target="../media/image3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30.png"/></Relationships>
</file>

<file path=ppt/slides/_rels/slide21.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2.png"/><Relationship Id="rId7" Type="http://schemas.openxmlformats.org/officeDocument/2006/relationships/image" Target="../media/image38.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2.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38375" y="696516"/>
            <a:ext cx="7313414" cy="1260986"/>
          </a:xfrm>
          <a:prstGeom prst="rect">
            <a:avLst/>
          </a:prstGeom>
          <a:noFill/>
        </p:spPr>
        <p:txBody>
          <a:bodyPr wrap="square" rtlCol="0">
            <a:spAutoFit/>
          </a:bodyPr>
          <a:lstStyle/>
          <a:p>
            <a:pPr algn="ctr"/>
            <a:r>
              <a:rPr lang="en-US" altLang="zh-CN" sz="3797" b="1" dirty="0"/>
              <a:t>Generative models: theory and algorithms</a:t>
            </a:r>
            <a:endParaRPr lang="zh-CN" altLang="en-US" sz="3797" b="1" dirty="0"/>
          </a:p>
        </p:txBody>
      </p:sp>
      <p:sp>
        <p:nvSpPr>
          <p:cNvPr id="8" name="文本框 7"/>
          <p:cNvSpPr txBox="1"/>
          <p:nvPr/>
        </p:nvSpPr>
        <p:spPr>
          <a:xfrm>
            <a:off x="2791036" y="4875609"/>
            <a:ext cx="6494085" cy="1455398"/>
          </a:xfrm>
          <a:prstGeom prst="rect">
            <a:avLst/>
          </a:prstGeom>
          <a:noFill/>
        </p:spPr>
        <p:txBody>
          <a:bodyPr wrap="none" rtlCol="0">
            <a:spAutoFit/>
          </a:bodyPr>
          <a:lstStyle/>
          <a:p>
            <a:pPr algn="ctr"/>
            <a:r>
              <a:rPr lang="en-US" altLang="zh-CN" sz="2531" b="1" dirty="0"/>
              <a:t>Group Members:</a:t>
            </a:r>
          </a:p>
          <a:p>
            <a:pPr algn="ctr"/>
            <a:r>
              <a:rPr lang="zh-CN" altLang="en-US" sz="1898" dirty="0"/>
              <a:t>昌珺涵 </a:t>
            </a:r>
            <a:r>
              <a:rPr lang="en-US" altLang="zh-CN" sz="1898" dirty="0"/>
              <a:t>1700011741 </a:t>
            </a:r>
            <a:r>
              <a:rPr lang="zh-CN" altLang="en-US" sz="1898" dirty="0"/>
              <a:t>宁顺磊 </a:t>
            </a:r>
            <a:r>
              <a:rPr lang="en-US" altLang="zh-CN" sz="1898" dirty="0"/>
              <a:t>1901210052 </a:t>
            </a:r>
          </a:p>
          <a:p>
            <a:r>
              <a:rPr lang="zh-CN" altLang="en-US" sz="1898" dirty="0"/>
              <a:t>吴思琪 </a:t>
            </a:r>
            <a:r>
              <a:rPr lang="en-US" altLang="zh-CN" sz="1898" dirty="0"/>
              <a:t>1901220006 </a:t>
            </a:r>
            <a:r>
              <a:rPr lang="zh-CN" altLang="en-US" sz="1898" dirty="0"/>
              <a:t>柴劲航 </a:t>
            </a:r>
            <a:r>
              <a:rPr lang="en-US" altLang="zh-CN" sz="1898" dirty="0"/>
              <a:t>1700010678 </a:t>
            </a:r>
            <a:r>
              <a:rPr lang="zh-CN" altLang="en-US" sz="1898" dirty="0"/>
              <a:t>聂涵韬</a:t>
            </a:r>
            <a:r>
              <a:rPr lang="en-US" altLang="zh-CN" sz="1898" dirty="0"/>
              <a:t>1700010679</a:t>
            </a:r>
          </a:p>
          <a:p>
            <a:pPr algn="ctr"/>
            <a:r>
              <a:rPr lang="en-US" altLang="zh-CN" sz="2531" dirty="0"/>
              <a:t>March 18, 2020</a:t>
            </a:r>
            <a:endParaRPr lang="zh-CN" altLang="en-US" sz="2531"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6029" y="1962488"/>
            <a:ext cx="2678107" cy="2807828"/>
          </a:xfrm>
          <a:prstGeom prst="rect">
            <a:avLst/>
          </a:prstGeom>
        </p:spPr>
      </p:pic>
      <p:sp>
        <p:nvSpPr>
          <p:cNvPr id="6" name="灯片编号占位符 5"/>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318657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dirty="0">
                <a:latin typeface="NimbusRomNo9L-Medi"/>
              </a:rPr>
              <a:t>Gated Pixel CNN</a:t>
            </a:r>
            <a:endParaRPr lang="zh-CN" altLang="en-US" sz="3375" dirty="0"/>
          </a:p>
        </p:txBody>
      </p:sp>
      <p:pic>
        <p:nvPicPr>
          <p:cNvPr id="3" name="图片 2"/>
          <p:cNvPicPr>
            <a:picLocks noChangeAspect="1"/>
          </p:cNvPicPr>
          <p:nvPr/>
        </p:nvPicPr>
        <p:blipFill>
          <a:blip r:embed="rId2"/>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10</a:t>
            </a:fld>
            <a:r>
              <a:rPr lang="en-US" sz="2109" dirty="0">
                <a:solidFill>
                  <a:schemeClr val="tx1"/>
                </a:solidFill>
              </a:rPr>
              <a:t>/18</a:t>
            </a:r>
          </a:p>
        </p:txBody>
      </p:sp>
      <p:pic>
        <p:nvPicPr>
          <p:cNvPr id="12" name="图片 11">
            <a:extLst>
              <a:ext uri="{FF2B5EF4-FFF2-40B4-BE49-F238E27FC236}">
                <a16:creationId xmlns:a16="http://schemas.microsoft.com/office/drawing/2014/main" id="{2F6C8D63-136D-4135-9113-3B0CA283509B}"/>
              </a:ext>
            </a:extLst>
          </p:cNvPr>
          <p:cNvPicPr>
            <a:picLocks noChangeAspect="1"/>
          </p:cNvPicPr>
          <p:nvPr/>
        </p:nvPicPr>
        <p:blipFill>
          <a:blip r:embed="rId3"/>
          <a:stretch>
            <a:fillRect/>
          </a:stretch>
        </p:blipFill>
        <p:spPr>
          <a:xfrm>
            <a:off x="486742" y="875970"/>
            <a:ext cx="6165376" cy="3385213"/>
          </a:xfrm>
          <a:prstGeom prst="rect">
            <a:avLst/>
          </a:prstGeom>
        </p:spPr>
      </p:pic>
      <p:pic>
        <p:nvPicPr>
          <p:cNvPr id="11" name="图片 10">
            <a:extLst>
              <a:ext uri="{FF2B5EF4-FFF2-40B4-BE49-F238E27FC236}">
                <a16:creationId xmlns:a16="http://schemas.microsoft.com/office/drawing/2014/main" id="{00749DD5-951B-4D5F-BE2B-848F40D86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747" y="1358224"/>
            <a:ext cx="5921253" cy="2659610"/>
          </a:xfrm>
          <a:prstGeom prst="rect">
            <a:avLst/>
          </a:prstGeom>
        </p:spPr>
      </p:pic>
      <p:pic>
        <p:nvPicPr>
          <p:cNvPr id="14" name="图片 13">
            <a:extLst>
              <a:ext uri="{FF2B5EF4-FFF2-40B4-BE49-F238E27FC236}">
                <a16:creationId xmlns:a16="http://schemas.microsoft.com/office/drawing/2014/main" id="{6D30F6F2-025E-4D05-9E1C-E0C280CE39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3543" y="4188352"/>
            <a:ext cx="5890770" cy="2156647"/>
          </a:xfrm>
          <a:prstGeom prst="rect">
            <a:avLst/>
          </a:prstGeom>
        </p:spPr>
      </p:pic>
    </p:spTree>
    <p:extLst>
      <p:ext uri="{BB962C8B-B14F-4D97-AF65-F5344CB8AC3E}">
        <p14:creationId xmlns:p14="http://schemas.microsoft.com/office/powerpoint/2010/main" val="1652088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741613"/>
          </a:xfrm>
          <a:prstGeom prst="rect">
            <a:avLst/>
          </a:prstGeom>
          <a:noFill/>
        </p:spPr>
        <p:txBody>
          <a:bodyPr wrap="square" rtlCol="0">
            <a:spAutoFit/>
          </a:bodyPr>
          <a:lstStyle/>
          <a:p>
            <a:r>
              <a:rPr lang="en-US" altLang="zh-CN" sz="4219" dirty="0"/>
              <a:t>Variational Auto-Encoder</a:t>
            </a:r>
            <a:endParaRPr lang="zh-CN" altLang="en-US" sz="4219" dirty="0"/>
          </a:p>
        </p:txBody>
      </p:sp>
      <p:pic>
        <p:nvPicPr>
          <p:cNvPr id="3" name="图片 2"/>
          <p:cNvPicPr>
            <a:picLocks noChangeAspect="1"/>
          </p:cNvPicPr>
          <p:nvPr/>
        </p:nvPicPr>
        <p:blipFill>
          <a:blip r:embed="rId3"/>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11</a:t>
            </a:fld>
            <a:r>
              <a:rPr lang="en-US" sz="2109" dirty="0">
                <a:solidFill>
                  <a:schemeClr val="tx1"/>
                </a:solidFill>
              </a:rPr>
              <a:t>/18</a:t>
            </a:r>
          </a:p>
        </p:txBody>
      </p:sp>
      <p:pic>
        <p:nvPicPr>
          <p:cNvPr id="8" name="图片 7">
            <a:extLst>
              <a:ext uri="{FF2B5EF4-FFF2-40B4-BE49-F238E27FC236}">
                <a16:creationId xmlns:a16="http://schemas.microsoft.com/office/drawing/2014/main" id="{EC8E250E-1726-40B9-BC3E-82A2D1C17023}"/>
              </a:ext>
            </a:extLst>
          </p:cNvPr>
          <p:cNvPicPr>
            <a:picLocks noChangeAspect="1"/>
          </p:cNvPicPr>
          <p:nvPr/>
        </p:nvPicPr>
        <p:blipFill>
          <a:blip r:embed="rId4"/>
          <a:stretch>
            <a:fillRect/>
          </a:stretch>
        </p:blipFill>
        <p:spPr>
          <a:xfrm>
            <a:off x="789868" y="1116660"/>
            <a:ext cx="3417504" cy="1911369"/>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FB95E32-DDC0-4F93-A239-5979CEAF4675}"/>
                  </a:ext>
                </a:extLst>
              </p:cNvPr>
              <p:cNvSpPr txBox="1"/>
              <p:nvPr/>
            </p:nvSpPr>
            <p:spPr>
              <a:xfrm>
                <a:off x="527901" y="3195687"/>
                <a:ext cx="9643621" cy="233307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Take a data point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endParaRPr lang="en-US" altLang="zh-CN" dirty="0"/>
              </a:p>
              <a:p>
                <a:pPr marL="285750" indent="-285750">
                  <a:buFont typeface="Arial" panose="020B0604020202020204" pitchFamily="34" charset="0"/>
                  <a:buChar char="•"/>
                </a:pPr>
                <a:r>
                  <a:rPr lang="en-US" altLang="zh-CN" dirty="0"/>
                  <a:t>Map it to </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𝑧</m:t>
                        </m:r>
                      </m:e>
                    </m:acc>
                    <m:r>
                      <a:rPr lang="en-US" altLang="zh-CN" i="1" dirty="0" smtClean="0">
                        <a:latin typeface="Cambria Math" panose="02040503050406030204" pitchFamily="18" charset="0"/>
                      </a:rPr>
                      <m:t> </m:t>
                    </m:r>
                  </m:oMath>
                </a14:m>
                <a:r>
                  <a:rPr lang="en-US" altLang="zh-CN" dirty="0"/>
                  <a:t>by sampling from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𝑞</m:t>
                        </m:r>
                      </m:e>
                      <m:sub>
                        <m:r>
                          <a:rPr lang="en-US" altLang="zh-CN" b="0" i="1" dirty="0" smtClean="0">
                            <a:latin typeface="Cambria Math" panose="02040503050406030204" pitchFamily="18" charset="0"/>
                          </a:rPr>
                          <m:t>𝜙</m:t>
                        </m:r>
                      </m:sub>
                    </m:sSub>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𝒛</m:t>
                        </m:r>
                      </m:e>
                      <m:e>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𝒊</m:t>
                            </m:r>
                          </m:sub>
                        </m:sSub>
                      </m:e>
                    </m:d>
                    <m:r>
                      <a:rPr lang="en-US" altLang="zh-CN" i="1" dirty="0">
                        <a:latin typeface="Cambria Math" panose="02040503050406030204" pitchFamily="18" charset="0"/>
                      </a:rPr>
                      <m:t> </m:t>
                    </m:r>
                  </m:oMath>
                </a14:m>
                <a:r>
                  <a:rPr lang="en-US" altLang="zh-CN" dirty="0"/>
                  <a:t>(encoder)</a:t>
                </a:r>
              </a:p>
              <a:p>
                <a:pPr marL="285750" indent="-285750">
                  <a:buFont typeface="Arial" panose="020B0604020202020204" pitchFamily="34" charset="0"/>
                  <a:buChar char="•"/>
                </a:pPr>
                <a:r>
                  <a:rPr lang="en-US" altLang="zh-CN" dirty="0"/>
                  <a:t>Reconstruct </a:t>
                </a:r>
                <a14:m>
                  <m:oMath xmlns:m="http://schemas.openxmlformats.org/officeDocument/2006/math">
                    <m:acc>
                      <m:accPr>
                        <m:chr m:val="̂"/>
                        <m:ctrlPr>
                          <a:rPr lang="en-US" altLang="zh-CN" b="1" i="1" dirty="0" smtClean="0">
                            <a:latin typeface="Cambria Math" panose="02040503050406030204" pitchFamily="18" charset="0"/>
                          </a:rPr>
                        </m:ctrlPr>
                      </m:accPr>
                      <m:e>
                        <m:r>
                          <a:rPr lang="en-US" altLang="zh-CN" b="1" i="1" dirty="0" smtClean="0">
                            <a:latin typeface="Cambria Math" panose="02040503050406030204" pitchFamily="18" charset="0"/>
                          </a:rPr>
                          <m:t>𝒙</m:t>
                        </m:r>
                      </m:e>
                    </m:acc>
                    <m:r>
                      <a:rPr lang="en-US" altLang="zh-CN" b="1" i="1" dirty="0" smtClean="0">
                        <a:latin typeface="Cambria Math" panose="02040503050406030204" pitchFamily="18" charset="0"/>
                      </a:rPr>
                      <m:t> </m:t>
                    </m:r>
                  </m:oMath>
                </a14:m>
                <a:r>
                  <a:rPr lang="en-US" altLang="zh-CN" dirty="0"/>
                  <a:t>by sampling from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b="1" i="1" dirty="0" err="1">
                        <a:latin typeface="Cambria Math" panose="02040503050406030204" pitchFamily="18" charset="0"/>
                      </a:rPr>
                      <m:t>𝒙</m:t>
                    </m:r>
                    <m:r>
                      <a:rPr lang="en-US" altLang="zh-CN" b="1" i="1" dirty="0" smtClean="0">
                        <a:latin typeface="Cambria Math" panose="02040503050406030204" pitchFamily="18" charset="0"/>
                      </a:rPr>
                      <m:t>|</m:t>
                    </m:r>
                    <m:acc>
                      <m:accPr>
                        <m:chr m:val="̂"/>
                        <m:ctrlPr>
                          <a:rPr lang="en-US" altLang="zh-CN" b="1" i="1" dirty="0" smtClean="0">
                            <a:latin typeface="Cambria Math" panose="02040503050406030204" pitchFamily="18" charset="0"/>
                          </a:rPr>
                        </m:ctrlPr>
                      </m:accPr>
                      <m:e>
                        <m:r>
                          <a:rPr lang="en-US" altLang="zh-CN" b="1" i="1" dirty="0" smtClean="0">
                            <a:latin typeface="Cambria Math" panose="02040503050406030204" pitchFamily="18" charset="0"/>
                          </a:rPr>
                          <m:t>𝒛</m:t>
                        </m:r>
                      </m:e>
                    </m:acc>
                    <m:r>
                      <a:rPr lang="en-US" altLang="zh-CN" b="1" i="1" dirty="0" smtClean="0">
                        <a:latin typeface="Cambria Math" panose="02040503050406030204" pitchFamily="18" charset="0"/>
                      </a:rPr>
                      <m:t>;</m:t>
                    </m:r>
                    <m:r>
                      <a:rPr lang="en-US" altLang="zh-CN" b="0" i="1" dirty="0" smtClean="0">
                        <a:latin typeface="Cambria Math" panose="02040503050406030204" pitchFamily="18" charset="0"/>
                      </a:rPr>
                      <m:t>𝜃</m:t>
                    </m:r>
                    <m:r>
                      <a:rPr lang="en-US" altLang="zh-CN" i="1" dirty="0">
                        <a:latin typeface="Cambria Math" panose="02040503050406030204" pitchFamily="18" charset="0"/>
                      </a:rPr>
                      <m:t> ) </m:t>
                    </m:r>
                  </m:oMath>
                </a14:m>
                <a:r>
                  <a:rPr lang="en-US" altLang="zh-CN" dirty="0"/>
                  <a:t>(decoder)</a:t>
                </a:r>
              </a:p>
              <a:p>
                <a:pPr marL="285750" indent="-285750">
                  <a:buFont typeface="Arial" panose="020B0604020202020204" pitchFamily="34" charset="0"/>
                  <a:buChar char="•"/>
                </a:pPr>
                <a:endParaRPr lang="en-US" altLang="zh-CN" dirty="0"/>
              </a:p>
              <a:p>
                <a:r>
                  <a:rPr lang="en-US" altLang="zh-CN" dirty="0"/>
                  <a:t>What does the training objective do?</a:t>
                </a:r>
              </a:p>
              <a:p>
                <a:pPr marL="285750" indent="-285750">
                  <a:buFont typeface="Arial" panose="020B0604020202020204" pitchFamily="34" charset="0"/>
                  <a:buChar char="•"/>
                </a:pPr>
                <a:r>
                  <a:rPr lang="en-US" altLang="zh-CN" dirty="0"/>
                  <a:t>First term is a expected negative reconstruction error;</a:t>
                </a:r>
              </a:p>
              <a:p>
                <a:pPr marL="285750" indent="-285750">
                  <a:buFont typeface="Arial" panose="020B0604020202020204" pitchFamily="34" charset="0"/>
                  <a:buChar char="•"/>
                </a:pPr>
                <a:r>
                  <a:rPr lang="en-US" altLang="zh-CN" dirty="0"/>
                  <a:t>Second term is the KL divergence of the approximate posterior from the prior acts as a </a:t>
                </a:r>
                <a:r>
                  <a:rPr lang="en-US" altLang="zh-CN" dirty="0" err="1"/>
                  <a:t>regularizer</a:t>
                </a:r>
                <a:r>
                  <a:rPr lang="en-US" altLang="zh-CN" dirty="0"/>
                  <a:t>.</a:t>
                </a:r>
              </a:p>
            </p:txBody>
          </p:sp>
        </mc:Choice>
        <mc:Fallback xmlns="">
          <p:sp>
            <p:nvSpPr>
              <p:cNvPr id="10" name="文本框 9">
                <a:extLst>
                  <a:ext uri="{FF2B5EF4-FFF2-40B4-BE49-F238E27FC236}">
                    <a16:creationId xmlns:a16="http://schemas.microsoft.com/office/drawing/2014/main" id="{9FB95E32-DDC0-4F93-A239-5979CEAF4675}"/>
                  </a:ext>
                </a:extLst>
              </p:cNvPr>
              <p:cNvSpPr txBox="1">
                <a:spLocks noRot="1" noChangeAspect="1" noMove="1" noResize="1" noEditPoints="1" noAdjustHandles="1" noChangeArrowheads="1" noChangeShapeType="1" noTextEdit="1"/>
              </p:cNvSpPr>
              <p:nvPr/>
            </p:nvSpPr>
            <p:spPr>
              <a:xfrm>
                <a:off x="527901" y="3195687"/>
                <a:ext cx="9643621" cy="2333075"/>
              </a:xfrm>
              <a:prstGeom prst="rect">
                <a:avLst/>
              </a:prstGeom>
              <a:blipFill>
                <a:blip r:embed="rId5"/>
                <a:stretch>
                  <a:fillRect l="-569" t="-1305" b="-3133"/>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A65B96A4-2B88-484C-A9F4-3B5F0F59CE4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696271" y="1602013"/>
            <a:ext cx="6785828" cy="1024457"/>
          </a:xfrm>
          <a:prstGeom prst="rect">
            <a:avLst/>
          </a:prstGeom>
        </p:spPr>
      </p:pic>
    </p:spTree>
    <p:extLst>
      <p:ext uri="{BB962C8B-B14F-4D97-AF65-F5344CB8AC3E}">
        <p14:creationId xmlns:p14="http://schemas.microsoft.com/office/powerpoint/2010/main" val="2756695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dirty="0"/>
              <a:t>The reparameterization trick</a:t>
            </a:r>
            <a:endParaRPr lang="zh-CN" altLang="en-US" sz="3375" dirty="0"/>
          </a:p>
        </p:txBody>
      </p:sp>
      <p:pic>
        <p:nvPicPr>
          <p:cNvPr id="3" name="图片 2"/>
          <p:cNvPicPr>
            <a:picLocks noChangeAspect="1"/>
          </p:cNvPicPr>
          <p:nvPr/>
        </p:nvPicPr>
        <p:blipFill>
          <a:blip r:embed="rId3"/>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12</a:t>
            </a:fld>
            <a:r>
              <a:rPr lang="en-US" sz="2109" dirty="0">
                <a:solidFill>
                  <a:schemeClr val="tx1"/>
                </a:solidFill>
              </a:rPr>
              <a:t>/18</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235DD62-5CB2-4349-9965-8D90D2BB1194}"/>
                  </a:ext>
                </a:extLst>
              </p:cNvPr>
              <p:cNvSpPr txBox="1"/>
              <p:nvPr/>
            </p:nvSpPr>
            <p:spPr>
              <a:xfrm>
                <a:off x="309563" y="907463"/>
                <a:ext cx="8358188" cy="2242217"/>
              </a:xfrm>
              <a:prstGeom prst="rect">
                <a:avLst/>
              </a:prstGeom>
              <a:noFill/>
            </p:spPr>
            <p:txBody>
              <a:bodyPr wrap="square" rtlCol="0">
                <a:spAutoFit/>
              </a:bodyPr>
              <a:lstStyle/>
              <a:p>
                <a:r>
                  <a:rPr lang="en-US" altLang="zh-CN" sz="1898" dirty="0"/>
                  <a:t>For a chosen approximate posterior </a:t>
                </a:r>
                <a14:m>
                  <m:oMath xmlns:m="http://schemas.openxmlformats.org/officeDocument/2006/math">
                    <m:sSub>
                      <m:sSubPr>
                        <m:ctrlPr>
                          <a:rPr lang="en-US" altLang="zh-CN" sz="1898" i="1" dirty="0">
                            <a:latin typeface="Cambria Math" panose="02040503050406030204" pitchFamily="18" charset="0"/>
                          </a:rPr>
                        </m:ctrlPr>
                      </m:sSubPr>
                      <m:e>
                        <m:r>
                          <a:rPr lang="en-US" altLang="zh-CN" sz="1898" i="1" dirty="0">
                            <a:latin typeface="Cambria Math" panose="02040503050406030204" pitchFamily="18" charset="0"/>
                          </a:rPr>
                          <m:t>𝑞</m:t>
                        </m:r>
                      </m:e>
                      <m:sub>
                        <m:r>
                          <a:rPr lang="en-US" altLang="zh-CN" sz="1898" i="1" dirty="0">
                            <a:latin typeface="Cambria Math" panose="02040503050406030204" pitchFamily="18" charset="0"/>
                          </a:rPr>
                          <m:t>𝜙</m:t>
                        </m:r>
                      </m:sub>
                    </m:sSub>
                    <m:d>
                      <m:dPr>
                        <m:ctrlPr>
                          <a:rPr lang="en-US" altLang="zh-CN" sz="1898" i="1" dirty="0">
                            <a:latin typeface="Cambria Math" panose="02040503050406030204" pitchFamily="18" charset="0"/>
                          </a:rPr>
                        </m:ctrlPr>
                      </m:dPr>
                      <m:e>
                        <m:r>
                          <a:rPr lang="en-US" altLang="zh-CN" sz="1898" b="1" i="1" dirty="0">
                            <a:latin typeface="Cambria Math" panose="02040503050406030204" pitchFamily="18" charset="0"/>
                          </a:rPr>
                          <m:t>𝒛</m:t>
                        </m:r>
                      </m:e>
                      <m:e>
                        <m:r>
                          <a:rPr lang="en-US" altLang="zh-CN" sz="1898" b="1" i="1" dirty="0">
                            <a:latin typeface="Cambria Math" panose="02040503050406030204" pitchFamily="18" charset="0"/>
                          </a:rPr>
                          <m:t>𝒙</m:t>
                        </m:r>
                      </m:e>
                    </m:d>
                  </m:oMath>
                </a14:m>
                <a:r>
                  <a:rPr lang="en-US" altLang="zh-CN" sz="1898" dirty="0"/>
                  <a:t>we can </a:t>
                </a:r>
                <a:r>
                  <a:rPr lang="en-US" altLang="zh-CN" sz="1898" dirty="0" err="1"/>
                  <a:t>reparameterize</a:t>
                </a:r>
                <a:r>
                  <a:rPr lang="en-US" altLang="zh-CN" sz="1898" dirty="0"/>
                  <a:t> the random variable </a:t>
                </a:r>
                <a14:m>
                  <m:oMath xmlns:m="http://schemas.openxmlformats.org/officeDocument/2006/math">
                    <m:acc>
                      <m:accPr>
                        <m:chr m:val="̃"/>
                        <m:ctrlPr>
                          <a:rPr lang="en-US" altLang="zh-CN" sz="1898" b="1" i="1">
                            <a:latin typeface="Cambria Math" panose="02040503050406030204" pitchFamily="18" charset="0"/>
                          </a:rPr>
                        </m:ctrlPr>
                      </m:accPr>
                      <m:e>
                        <m:r>
                          <a:rPr lang="en-US" altLang="zh-CN" sz="1898" b="1" i="1">
                            <a:latin typeface="Cambria Math" panose="02040503050406030204" pitchFamily="18" charset="0"/>
                          </a:rPr>
                          <m:t>𝒛</m:t>
                        </m:r>
                      </m:e>
                    </m:acc>
                    <m:r>
                      <a:rPr lang="en-US" altLang="zh-CN" sz="1898" b="1" i="1">
                        <a:latin typeface="Cambria Math" panose="02040503050406030204" pitchFamily="18" charset="0"/>
                      </a:rPr>
                      <m:t>~</m:t>
                    </m:r>
                    <m:sSub>
                      <m:sSubPr>
                        <m:ctrlPr>
                          <a:rPr lang="en-US" altLang="zh-CN" sz="1898" i="1" dirty="0">
                            <a:latin typeface="Cambria Math" panose="02040503050406030204" pitchFamily="18" charset="0"/>
                          </a:rPr>
                        </m:ctrlPr>
                      </m:sSubPr>
                      <m:e>
                        <m:r>
                          <a:rPr lang="en-US" altLang="zh-CN" sz="1898" i="1" dirty="0">
                            <a:latin typeface="Cambria Math" panose="02040503050406030204" pitchFamily="18" charset="0"/>
                          </a:rPr>
                          <m:t>𝑞</m:t>
                        </m:r>
                      </m:e>
                      <m:sub>
                        <m:r>
                          <a:rPr lang="en-US" altLang="zh-CN" sz="1898" i="1" dirty="0">
                            <a:latin typeface="Cambria Math" panose="02040503050406030204" pitchFamily="18" charset="0"/>
                          </a:rPr>
                          <m:t>𝜙</m:t>
                        </m:r>
                      </m:sub>
                    </m:sSub>
                    <m:r>
                      <a:rPr lang="en-US" altLang="zh-CN" sz="1898" i="1" dirty="0">
                        <a:latin typeface="Cambria Math" panose="02040503050406030204" pitchFamily="18" charset="0"/>
                      </a:rPr>
                      <m:t>(</m:t>
                    </m:r>
                    <m:r>
                      <a:rPr lang="en-US" altLang="zh-CN" sz="1898" b="1" i="1" dirty="0">
                        <a:latin typeface="Cambria Math" panose="02040503050406030204" pitchFamily="18" charset="0"/>
                      </a:rPr>
                      <m:t>𝒛</m:t>
                    </m:r>
                    <m:r>
                      <a:rPr lang="en-US" altLang="zh-CN" sz="1898" b="1" i="1" dirty="0">
                        <a:latin typeface="Cambria Math" panose="02040503050406030204" pitchFamily="18" charset="0"/>
                      </a:rPr>
                      <m:t>|</m:t>
                    </m:r>
                    <m:r>
                      <a:rPr lang="en-US" altLang="zh-CN" sz="1898" b="1" i="1" dirty="0">
                        <a:latin typeface="Cambria Math" panose="02040503050406030204" pitchFamily="18" charset="0"/>
                      </a:rPr>
                      <m:t>𝒙</m:t>
                    </m:r>
                    <m:r>
                      <a:rPr lang="en-US" altLang="zh-CN" sz="1898" i="1" dirty="0">
                        <a:latin typeface="Cambria Math" panose="02040503050406030204" pitchFamily="18" charset="0"/>
                      </a:rPr>
                      <m:t>)</m:t>
                    </m:r>
                  </m:oMath>
                </a14:m>
                <a:r>
                  <a:rPr lang="en-US" altLang="zh-CN" sz="1898" b="1" dirty="0"/>
                  <a:t> </a:t>
                </a:r>
                <a:r>
                  <a:rPr lang="en-US" altLang="zh-CN" sz="1898" dirty="0"/>
                  <a:t>using a differentiable transformation </a:t>
                </a:r>
                <a14:m>
                  <m:oMath xmlns:m="http://schemas.openxmlformats.org/officeDocument/2006/math">
                    <m:sSub>
                      <m:sSubPr>
                        <m:ctrlPr>
                          <a:rPr lang="en-US" altLang="zh-CN" sz="1898" i="1" dirty="0">
                            <a:latin typeface="Cambria Math" panose="02040503050406030204" pitchFamily="18" charset="0"/>
                          </a:rPr>
                        </m:ctrlPr>
                      </m:sSubPr>
                      <m:e>
                        <m:r>
                          <a:rPr lang="en-US" altLang="zh-CN" sz="1898" i="1" dirty="0">
                            <a:latin typeface="Cambria Math" panose="02040503050406030204" pitchFamily="18" charset="0"/>
                          </a:rPr>
                          <m:t>𝑔</m:t>
                        </m:r>
                      </m:e>
                      <m:sub>
                        <m:r>
                          <a:rPr lang="en-US" altLang="zh-CN" sz="1898" i="1" dirty="0">
                            <a:latin typeface="Cambria Math" panose="02040503050406030204" pitchFamily="18" charset="0"/>
                          </a:rPr>
                          <m:t>𝜙</m:t>
                        </m:r>
                      </m:sub>
                    </m:sSub>
                    <m:d>
                      <m:dPr>
                        <m:ctrlPr>
                          <a:rPr lang="en-US" altLang="zh-CN" sz="1898" i="1" dirty="0">
                            <a:latin typeface="Cambria Math" panose="02040503050406030204" pitchFamily="18" charset="0"/>
                          </a:rPr>
                        </m:ctrlPr>
                      </m:dPr>
                      <m:e>
                        <m:r>
                          <a:rPr lang="en-US" altLang="zh-CN" sz="1898" i="1" dirty="0">
                            <a:latin typeface="Cambria Math" panose="02040503050406030204" pitchFamily="18" charset="0"/>
                          </a:rPr>
                          <m:t>𝜖</m:t>
                        </m:r>
                        <m:r>
                          <a:rPr lang="en-US" altLang="zh-CN" sz="1898" i="1" dirty="0">
                            <a:latin typeface="Cambria Math" panose="02040503050406030204" pitchFamily="18" charset="0"/>
                          </a:rPr>
                          <m:t>; </m:t>
                        </m:r>
                        <m:r>
                          <a:rPr lang="en-US" altLang="zh-CN" sz="1898" i="1" dirty="0">
                            <a:latin typeface="Cambria Math" panose="02040503050406030204" pitchFamily="18" charset="0"/>
                          </a:rPr>
                          <m:t>𝑥</m:t>
                        </m:r>
                      </m:e>
                    </m:d>
                  </m:oMath>
                </a14:m>
                <a:r>
                  <a:rPr lang="en-US" altLang="zh-CN" sz="1898" dirty="0"/>
                  <a:t>of an (auxiliary) noise variable </a:t>
                </a:r>
                <a14:m>
                  <m:oMath xmlns:m="http://schemas.openxmlformats.org/officeDocument/2006/math">
                    <m:r>
                      <a:rPr lang="en-US" altLang="zh-CN" sz="1898" i="1">
                        <a:latin typeface="Cambria Math" panose="02040503050406030204" pitchFamily="18" charset="0"/>
                      </a:rPr>
                      <m:t>𝜖</m:t>
                    </m:r>
                  </m:oMath>
                </a14:m>
                <a:r>
                  <a:rPr lang="en-US" altLang="zh-CN" sz="1898" dirty="0"/>
                  <a:t> :</a:t>
                </a:r>
              </a:p>
              <a:p>
                <a:pPr algn="ctr"/>
                <a14:m>
                  <m:oMath xmlns:m="http://schemas.openxmlformats.org/officeDocument/2006/math">
                    <m:acc>
                      <m:accPr>
                        <m:chr m:val="̃"/>
                        <m:ctrlPr>
                          <a:rPr lang="en-US" altLang="zh-CN" sz="1898" b="1" i="1">
                            <a:latin typeface="Cambria Math" panose="02040503050406030204" pitchFamily="18" charset="0"/>
                          </a:rPr>
                        </m:ctrlPr>
                      </m:accPr>
                      <m:e>
                        <m:r>
                          <a:rPr lang="en-US" altLang="zh-CN" sz="1898" b="1" i="1">
                            <a:latin typeface="Cambria Math" panose="02040503050406030204" pitchFamily="18" charset="0"/>
                          </a:rPr>
                          <m:t>𝒛</m:t>
                        </m:r>
                      </m:e>
                    </m:acc>
                    <m:r>
                      <a:rPr lang="en-US" altLang="zh-CN" sz="1898" b="1" i="1">
                        <a:latin typeface="Cambria Math" panose="02040503050406030204" pitchFamily="18" charset="0"/>
                      </a:rPr>
                      <m:t> ~</m:t>
                    </m:r>
                    <m:sSub>
                      <m:sSubPr>
                        <m:ctrlPr>
                          <a:rPr lang="en-US" altLang="zh-CN" sz="1898" i="1" dirty="0">
                            <a:latin typeface="Cambria Math" panose="02040503050406030204" pitchFamily="18" charset="0"/>
                          </a:rPr>
                        </m:ctrlPr>
                      </m:sSubPr>
                      <m:e>
                        <m:r>
                          <a:rPr lang="en-US" altLang="zh-CN" sz="1898" i="1" dirty="0">
                            <a:latin typeface="Cambria Math" panose="02040503050406030204" pitchFamily="18" charset="0"/>
                          </a:rPr>
                          <m:t>𝑔</m:t>
                        </m:r>
                      </m:e>
                      <m:sub>
                        <m:r>
                          <a:rPr lang="en-US" altLang="zh-CN" sz="1898" i="1" dirty="0">
                            <a:latin typeface="Cambria Math" panose="02040503050406030204" pitchFamily="18" charset="0"/>
                          </a:rPr>
                          <m:t>𝜙</m:t>
                        </m:r>
                      </m:sub>
                    </m:sSub>
                    <m:d>
                      <m:dPr>
                        <m:ctrlPr>
                          <a:rPr lang="en-US" altLang="zh-CN" sz="1898" i="1" dirty="0">
                            <a:latin typeface="Cambria Math" panose="02040503050406030204" pitchFamily="18" charset="0"/>
                          </a:rPr>
                        </m:ctrlPr>
                      </m:dPr>
                      <m:e>
                        <m:r>
                          <a:rPr lang="en-US" altLang="zh-CN" sz="1898" i="1" dirty="0">
                            <a:latin typeface="Cambria Math" panose="02040503050406030204" pitchFamily="18" charset="0"/>
                          </a:rPr>
                          <m:t>𝜖</m:t>
                        </m:r>
                        <m:r>
                          <a:rPr lang="en-US" altLang="zh-CN" sz="1898" i="1" dirty="0">
                            <a:latin typeface="Cambria Math" panose="02040503050406030204" pitchFamily="18" charset="0"/>
                          </a:rPr>
                          <m:t>; </m:t>
                        </m:r>
                        <m:r>
                          <a:rPr lang="en-US" altLang="zh-CN" sz="1898" i="1" dirty="0">
                            <a:latin typeface="Cambria Math" panose="02040503050406030204" pitchFamily="18" charset="0"/>
                          </a:rPr>
                          <m:t>𝑥</m:t>
                        </m:r>
                      </m:e>
                    </m:d>
                    <m:r>
                      <a:rPr lang="en-US" altLang="zh-CN" sz="1898" i="1" dirty="0">
                        <a:latin typeface="Cambria Math" panose="02040503050406030204" pitchFamily="18" charset="0"/>
                      </a:rPr>
                      <m:t>  </m:t>
                    </m:r>
                    <m:r>
                      <a:rPr lang="en-US" altLang="zh-CN" sz="1898" i="1" dirty="0">
                        <a:latin typeface="Cambria Math" panose="02040503050406030204" pitchFamily="18" charset="0"/>
                      </a:rPr>
                      <m:t>𝑤𝑖𝑡h</m:t>
                    </m:r>
                    <m:r>
                      <a:rPr lang="en-US" altLang="zh-CN" sz="1898" i="1" dirty="0">
                        <a:latin typeface="Cambria Math" panose="02040503050406030204" pitchFamily="18" charset="0"/>
                      </a:rPr>
                      <m:t>  </m:t>
                    </m:r>
                    <m:r>
                      <a:rPr lang="en-US" altLang="zh-CN" sz="1898" i="1" dirty="0">
                        <a:latin typeface="Cambria Math" panose="02040503050406030204" pitchFamily="18" charset="0"/>
                      </a:rPr>
                      <m:t>𝜖</m:t>
                    </m:r>
                    <m:r>
                      <a:rPr lang="en-US" altLang="zh-CN" sz="1898" i="1" dirty="0">
                        <a:latin typeface="Cambria Math" panose="02040503050406030204" pitchFamily="18" charset="0"/>
                      </a:rPr>
                      <m:t> ~ </m:t>
                    </m:r>
                    <m:r>
                      <a:rPr lang="en-US" altLang="zh-CN" sz="1898" i="1" dirty="0">
                        <a:latin typeface="Cambria Math" panose="02040503050406030204" pitchFamily="18" charset="0"/>
                      </a:rPr>
                      <m:t>𝑝</m:t>
                    </m:r>
                    <m:r>
                      <a:rPr lang="en-US" altLang="zh-CN" sz="1898" i="1" dirty="0">
                        <a:latin typeface="Cambria Math" panose="02040503050406030204" pitchFamily="18" charset="0"/>
                      </a:rPr>
                      <m:t>(</m:t>
                    </m:r>
                    <m:r>
                      <a:rPr lang="en-US" altLang="zh-CN" sz="1898" i="1" dirty="0">
                        <a:latin typeface="Cambria Math" panose="02040503050406030204" pitchFamily="18" charset="0"/>
                      </a:rPr>
                      <m:t>𝜖</m:t>
                    </m:r>
                    <m:r>
                      <a:rPr lang="en-US" altLang="zh-CN" sz="1898" i="1" dirty="0">
                        <a:latin typeface="Cambria Math" panose="02040503050406030204" pitchFamily="18" charset="0"/>
                      </a:rPr>
                      <m:t>)</m:t>
                    </m:r>
                  </m:oMath>
                </a14:m>
                <a:r>
                  <a:rPr lang="en-US" altLang="zh-CN" sz="1898" b="1" dirty="0"/>
                  <a:t> </a:t>
                </a:r>
              </a:p>
              <a:p>
                <a:r>
                  <a:rPr lang="en-US" altLang="zh-CN" sz="1898" b="1" dirty="0"/>
                  <a:t>Then from Monte Carlo estimates</a:t>
                </a:r>
                <a:r>
                  <a:rPr lang="en-US" altLang="zh-CN" sz="1898" dirty="0"/>
                  <a:t> of expectations of some function </a:t>
                </a:r>
                <a14:m>
                  <m:oMath xmlns:m="http://schemas.openxmlformats.org/officeDocument/2006/math">
                    <m:r>
                      <a:rPr lang="en-US" altLang="zh-CN" sz="1898" i="1" dirty="0">
                        <a:latin typeface="Cambria Math" panose="02040503050406030204" pitchFamily="18" charset="0"/>
                      </a:rPr>
                      <m:t>𝑓</m:t>
                    </m:r>
                    <m:r>
                      <a:rPr lang="en-US" altLang="zh-CN" sz="1898" i="1" dirty="0">
                        <a:latin typeface="Cambria Math" panose="02040503050406030204" pitchFamily="18" charset="0"/>
                      </a:rPr>
                      <m:t>(</m:t>
                    </m:r>
                    <m:r>
                      <a:rPr lang="en-US" altLang="zh-CN" sz="1898" i="1" dirty="0">
                        <a:latin typeface="Cambria Math" panose="02040503050406030204" pitchFamily="18" charset="0"/>
                      </a:rPr>
                      <m:t>𝑧</m:t>
                    </m:r>
                    <m:r>
                      <a:rPr lang="en-US" altLang="zh-CN" sz="1898" i="1" dirty="0">
                        <a:latin typeface="Cambria Math" panose="02040503050406030204" pitchFamily="18" charset="0"/>
                      </a:rPr>
                      <m:t>)</m:t>
                    </m:r>
                  </m:oMath>
                </a14:m>
                <a:r>
                  <a:rPr lang="en-US" altLang="zh-CN" sz="1898" b="1" dirty="0"/>
                  <a:t> w.r.t </a:t>
                </a:r>
                <a14:m>
                  <m:oMath xmlns:m="http://schemas.openxmlformats.org/officeDocument/2006/math">
                    <m:sSub>
                      <m:sSubPr>
                        <m:ctrlPr>
                          <a:rPr lang="en-US" altLang="zh-CN" sz="1898" i="1" dirty="0">
                            <a:latin typeface="Cambria Math" panose="02040503050406030204" pitchFamily="18" charset="0"/>
                          </a:rPr>
                        </m:ctrlPr>
                      </m:sSubPr>
                      <m:e>
                        <m:r>
                          <a:rPr lang="en-US" altLang="zh-CN" sz="1898" i="1" dirty="0">
                            <a:latin typeface="Cambria Math" panose="02040503050406030204" pitchFamily="18" charset="0"/>
                          </a:rPr>
                          <m:t>𝑞</m:t>
                        </m:r>
                      </m:e>
                      <m:sub>
                        <m:r>
                          <a:rPr lang="en-US" altLang="zh-CN" sz="1898" i="1" dirty="0">
                            <a:latin typeface="Cambria Math" panose="02040503050406030204" pitchFamily="18" charset="0"/>
                          </a:rPr>
                          <m:t>𝜙</m:t>
                        </m:r>
                      </m:sub>
                    </m:sSub>
                    <m:d>
                      <m:dPr>
                        <m:ctrlPr>
                          <a:rPr lang="en-US" altLang="zh-CN" sz="1898" i="1" dirty="0">
                            <a:latin typeface="Cambria Math" panose="02040503050406030204" pitchFamily="18" charset="0"/>
                          </a:rPr>
                        </m:ctrlPr>
                      </m:dPr>
                      <m:e>
                        <m:r>
                          <a:rPr lang="en-US" altLang="zh-CN" sz="1898" b="1" i="1" dirty="0">
                            <a:latin typeface="Cambria Math" panose="02040503050406030204" pitchFamily="18" charset="0"/>
                          </a:rPr>
                          <m:t>𝒛</m:t>
                        </m:r>
                      </m:e>
                      <m:e>
                        <m:r>
                          <a:rPr lang="en-US" altLang="zh-CN" sz="1898" b="1" i="1" dirty="0">
                            <a:latin typeface="Cambria Math" panose="02040503050406030204" pitchFamily="18" charset="0"/>
                          </a:rPr>
                          <m:t>𝒙</m:t>
                        </m:r>
                      </m:e>
                    </m:d>
                    <m:r>
                      <a:rPr lang="en-US" altLang="zh-CN" sz="1898" b="1" dirty="0">
                        <a:latin typeface="Cambria Math" panose="02040503050406030204" pitchFamily="18" charset="0"/>
                      </a:rPr>
                      <m:t>  </m:t>
                    </m:r>
                    <m:r>
                      <a:rPr lang="en-US" altLang="zh-CN" sz="1898" b="1" dirty="0">
                        <a:latin typeface="Cambria Math" panose="02040503050406030204" pitchFamily="18" charset="0"/>
                      </a:rPr>
                      <m:t>𝐰𝐞</m:t>
                    </m:r>
                    <m:r>
                      <a:rPr lang="en-US" altLang="zh-CN" sz="1898" b="1" dirty="0">
                        <a:latin typeface="Cambria Math" panose="02040503050406030204" pitchFamily="18" charset="0"/>
                      </a:rPr>
                      <m:t> </m:t>
                    </m:r>
                    <m:r>
                      <a:rPr lang="en-US" altLang="zh-CN" sz="1898" b="1" dirty="0">
                        <a:latin typeface="Cambria Math" panose="02040503050406030204" pitchFamily="18" charset="0"/>
                      </a:rPr>
                      <m:t>𝐡𝐚𝐯𝐞</m:t>
                    </m:r>
                    <m:r>
                      <a:rPr lang="en-US" altLang="zh-CN" sz="1898" b="1" dirty="0">
                        <a:latin typeface="Cambria Math" panose="02040503050406030204" pitchFamily="18" charset="0"/>
                      </a:rPr>
                      <m:t>:</m:t>
                    </m:r>
                  </m:oMath>
                </a14:m>
                <a:endParaRPr lang="en-US" altLang="zh-CN" sz="1898" b="1" dirty="0"/>
              </a:p>
              <a:p>
                <a:endParaRPr lang="zh-CN" altLang="en-US" sz="1898" dirty="0"/>
              </a:p>
            </p:txBody>
          </p:sp>
        </mc:Choice>
        <mc:Fallback xmlns="">
          <p:sp>
            <p:nvSpPr>
              <p:cNvPr id="10" name="文本框 9">
                <a:extLst>
                  <a:ext uri="{FF2B5EF4-FFF2-40B4-BE49-F238E27FC236}">
                    <a16:creationId xmlns:a16="http://schemas.microsoft.com/office/drawing/2014/main" id="{8235DD62-5CB2-4349-9965-8D90D2BB1194}"/>
                  </a:ext>
                </a:extLst>
              </p:cNvPr>
              <p:cNvSpPr txBox="1">
                <a:spLocks noRot="1" noChangeAspect="1" noMove="1" noResize="1" noEditPoints="1" noAdjustHandles="1" noChangeArrowheads="1" noChangeShapeType="1" noTextEdit="1"/>
              </p:cNvSpPr>
              <p:nvPr/>
            </p:nvSpPr>
            <p:spPr>
              <a:xfrm>
                <a:off x="309563" y="907463"/>
                <a:ext cx="8358188" cy="2242217"/>
              </a:xfrm>
              <a:prstGeom prst="rect">
                <a:avLst/>
              </a:prstGeom>
              <a:blipFill>
                <a:blip r:embed="rId4"/>
                <a:stretch>
                  <a:fillRect l="-729" t="-108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AC989A2E-703D-4F53-A1DC-440CC37D2D80}"/>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31032" y="2760448"/>
            <a:ext cx="6482893" cy="1256946"/>
          </a:xfrm>
          <a:prstGeom prst="rect">
            <a:avLst/>
          </a:prstGeom>
        </p:spPr>
      </p:pic>
      <p:sp>
        <p:nvSpPr>
          <p:cNvPr id="16" name="文本框 15">
            <a:extLst>
              <a:ext uri="{FF2B5EF4-FFF2-40B4-BE49-F238E27FC236}">
                <a16:creationId xmlns:a16="http://schemas.microsoft.com/office/drawing/2014/main" id="{FD5A5B42-B02F-4BEA-8F5F-CDFA303D31A6}"/>
              </a:ext>
            </a:extLst>
          </p:cNvPr>
          <p:cNvSpPr txBox="1"/>
          <p:nvPr/>
        </p:nvSpPr>
        <p:spPr>
          <a:xfrm>
            <a:off x="309564" y="3980499"/>
            <a:ext cx="8599288" cy="2428870"/>
          </a:xfrm>
          <a:prstGeom prst="rect">
            <a:avLst/>
          </a:prstGeom>
          <a:noFill/>
        </p:spPr>
        <p:txBody>
          <a:bodyPr wrap="square" rtlCol="0">
            <a:spAutoFit/>
          </a:bodyPr>
          <a:lstStyle/>
          <a:p>
            <a:r>
              <a:rPr lang="en-US" altLang="zh-CN" sz="1898" dirty="0"/>
              <a:t>Approaches to choose such a differentiable transformation and auxiliary variable:</a:t>
            </a:r>
          </a:p>
          <a:p>
            <a:pPr marL="301381" indent="-301381">
              <a:buFont typeface="Arial" panose="020B0604020202020204" pitchFamily="34" charset="0"/>
              <a:buChar char="•"/>
            </a:pPr>
            <a:r>
              <a:rPr lang="en-US" altLang="zh-CN" sz="1898" dirty="0"/>
              <a:t>Tractable inverse CDF</a:t>
            </a:r>
          </a:p>
          <a:p>
            <a:pPr marL="301381" indent="-301381">
              <a:buFont typeface="Arial" panose="020B0604020202020204" pitchFamily="34" charset="0"/>
              <a:buChar char="•"/>
            </a:pPr>
            <a:r>
              <a:rPr lang="en-US" altLang="zh-CN" sz="1898" dirty="0"/>
              <a:t>For any ”location-scale” family of distributions we can choose the standard distribution (with location = 0, scale = 1) as the auxiliary variable</a:t>
            </a:r>
          </a:p>
          <a:p>
            <a:pPr marL="301381" indent="-301381">
              <a:buFont typeface="Arial" panose="020B0604020202020204" pitchFamily="34" charset="0"/>
              <a:buChar char="•"/>
            </a:pPr>
            <a:r>
              <a:rPr lang="en-US" altLang="zh-CN" sz="1898" dirty="0"/>
              <a:t>Composition: It is often possible to express random variables as different transformations of auxiliary variables.</a:t>
            </a:r>
          </a:p>
          <a:p>
            <a:r>
              <a:rPr lang="en-US" altLang="zh-CN" sz="1898" dirty="0"/>
              <a:t>When all three approaches fail, good approximations to the inverse CDF exist requiring computations with time complexity comparable to the PDF</a:t>
            </a:r>
            <a:endParaRPr lang="zh-CN" altLang="en-US" sz="1898" dirty="0"/>
          </a:p>
        </p:txBody>
      </p:sp>
    </p:spTree>
    <p:extLst>
      <p:ext uri="{BB962C8B-B14F-4D97-AF65-F5344CB8AC3E}">
        <p14:creationId xmlns:p14="http://schemas.microsoft.com/office/powerpoint/2010/main" val="3525752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dirty="0"/>
              <a:t>The algorithm and experiments</a:t>
            </a:r>
            <a:endParaRPr lang="zh-CN" altLang="en-US" sz="3375" dirty="0"/>
          </a:p>
        </p:txBody>
      </p:sp>
      <p:pic>
        <p:nvPicPr>
          <p:cNvPr id="3" name="图片 2"/>
          <p:cNvPicPr>
            <a:picLocks noChangeAspect="1"/>
          </p:cNvPicPr>
          <p:nvPr/>
        </p:nvPicPr>
        <p:blipFill>
          <a:blip r:embed="rId2"/>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13</a:t>
            </a:fld>
            <a:r>
              <a:rPr lang="en-US" sz="2109" dirty="0">
                <a:solidFill>
                  <a:schemeClr val="tx1"/>
                </a:solidFill>
              </a:rPr>
              <a:t>/18</a:t>
            </a:r>
          </a:p>
        </p:txBody>
      </p:sp>
      <p:pic>
        <p:nvPicPr>
          <p:cNvPr id="12" name="图片 11">
            <a:extLst>
              <a:ext uri="{FF2B5EF4-FFF2-40B4-BE49-F238E27FC236}">
                <a16:creationId xmlns:a16="http://schemas.microsoft.com/office/drawing/2014/main" id="{CE0D5C77-9FB7-422A-8201-7D1BB9A5A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4" y="1107634"/>
            <a:ext cx="6590109" cy="2042006"/>
          </a:xfrm>
          <a:prstGeom prst="rect">
            <a:avLst/>
          </a:prstGeom>
        </p:spPr>
      </p:pic>
      <p:pic>
        <p:nvPicPr>
          <p:cNvPr id="16" name="图片 15">
            <a:extLst>
              <a:ext uri="{FF2B5EF4-FFF2-40B4-BE49-F238E27FC236}">
                <a16:creationId xmlns:a16="http://schemas.microsoft.com/office/drawing/2014/main" id="{F139BF4D-BFA8-44F7-8DD1-7A2EBA265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918" y="1108337"/>
            <a:ext cx="5204274" cy="3723057"/>
          </a:xfrm>
          <a:prstGeom prst="rect">
            <a:avLst/>
          </a:prstGeom>
        </p:spPr>
      </p:pic>
      <p:pic>
        <p:nvPicPr>
          <p:cNvPr id="18" name="图片 17">
            <a:extLst>
              <a:ext uri="{FF2B5EF4-FFF2-40B4-BE49-F238E27FC236}">
                <a16:creationId xmlns:a16="http://schemas.microsoft.com/office/drawing/2014/main" id="{F08EA2AC-3452-4FEF-9ED0-5DF1175A1B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099" y="3371292"/>
            <a:ext cx="6261146" cy="2379074"/>
          </a:xfrm>
          <a:prstGeom prst="rect">
            <a:avLst/>
          </a:prstGeom>
        </p:spPr>
      </p:pic>
    </p:spTree>
    <p:extLst>
      <p:ext uri="{BB962C8B-B14F-4D97-AF65-F5344CB8AC3E}">
        <p14:creationId xmlns:p14="http://schemas.microsoft.com/office/powerpoint/2010/main" val="670559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dirty="0"/>
              <a:t>Research Direction</a:t>
            </a:r>
            <a:endParaRPr lang="zh-CN" altLang="en-US" sz="3375" dirty="0"/>
          </a:p>
        </p:txBody>
      </p:sp>
      <p:pic>
        <p:nvPicPr>
          <p:cNvPr id="3" name="图片 2"/>
          <p:cNvPicPr>
            <a:picLocks noChangeAspect="1"/>
          </p:cNvPicPr>
          <p:nvPr/>
        </p:nvPicPr>
        <p:blipFill>
          <a:blip r:embed="rId2"/>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14</a:t>
            </a:fld>
            <a:r>
              <a:rPr lang="en-US" sz="2109" dirty="0">
                <a:solidFill>
                  <a:schemeClr val="tx1"/>
                </a:solidFill>
              </a:rPr>
              <a:t>/18</a:t>
            </a:r>
          </a:p>
        </p:txBody>
      </p:sp>
      <p:sp>
        <p:nvSpPr>
          <p:cNvPr id="10" name="文本框 9">
            <a:extLst>
              <a:ext uri="{FF2B5EF4-FFF2-40B4-BE49-F238E27FC236}">
                <a16:creationId xmlns:a16="http://schemas.microsoft.com/office/drawing/2014/main" id="{8235DD62-5CB2-4349-9965-8D90D2BB1194}"/>
              </a:ext>
            </a:extLst>
          </p:cNvPr>
          <p:cNvSpPr txBox="1"/>
          <p:nvPr/>
        </p:nvSpPr>
        <p:spPr>
          <a:xfrm>
            <a:off x="309563" y="907463"/>
            <a:ext cx="11653242" cy="4473340"/>
          </a:xfrm>
          <a:prstGeom prst="rect">
            <a:avLst/>
          </a:prstGeom>
          <a:noFill/>
        </p:spPr>
        <p:txBody>
          <a:bodyPr wrap="square" rtlCol="0">
            <a:spAutoFit/>
          </a:bodyPr>
          <a:lstStyle/>
          <a:p>
            <a:pPr marL="301381" indent="-301381">
              <a:buFont typeface="Wingdings" panose="05000000000000000000" pitchFamily="2" charset="2"/>
              <a:buChar char="l"/>
            </a:pPr>
            <a:r>
              <a:rPr lang="en-US" altLang="zh-CN" sz="1898" dirty="0"/>
              <a:t>Better optimization techniques</a:t>
            </a:r>
          </a:p>
          <a:p>
            <a:r>
              <a:rPr lang="en-US" altLang="zh-CN" sz="1898" dirty="0"/>
              <a:t>     </a:t>
            </a:r>
          </a:p>
          <a:p>
            <a:pPr marL="301381" indent="-301381">
              <a:buFont typeface="Wingdings" panose="05000000000000000000" pitchFamily="2" charset="2"/>
              <a:buChar char="l"/>
            </a:pPr>
            <a:endParaRPr lang="en-US" altLang="zh-CN" sz="1898" dirty="0"/>
          </a:p>
          <a:p>
            <a:pPr marL="301381" indent="-301381">
              <a:buFont typeface="Wingdings" panose="05000000000000000000" pitchFamily="2" charset="2"/>
              <a:buChar char="l"/>
            </a:pPr>
            <a:r>
              <a:rPr lang="en-US" altLang="zh-CN" sz="1898" dirty="0"/>
              <a:t>More expressive approximating families</a:t>
            </a:r>
          </a:p>
          <a:p>
            <a:r>
              <a:rPr lang="en-US" altLang="zh-CN" sz="1898" dirty="0"/>
              <a:t>Encoder: Amortization (Gershman &amp; Goodman, 2015; </a:t>
            </a:r>
            <a:r>
              <a:rPr lang="en-US" altLang="zh-CN" sz="1898" dirty="0" err="1"/>
              <a:t>Kingma</a:t>
            </a:r>
            <a:r>
              <a:rPr lang="en-US" altLang="zh-CN" sz="1898" dirty="0"/>
              <a:t>; Rezende; ..)</a:t>
            </a:r>
          </a:p>
          <a:p>
            <a:r>
              <a:rPr lang="en-US" altLang="zh-CN" sz="1898" dirty="0"/>
              <a:t>                 Augmenting variational posteriors(Monte Carlo methods, Normalizing flows, etc.)</a:t>
            </a:r>
          </a:p>
          <a:p>
            <a:endParaRPr lang="en-US" altLang="zh-CN" sz="1898" dirty="0"/>
          </a:p>
          <a:p>
            <a:r>
              <a:rPr lang="en-US" altLang="zh-CN" sz="1898" dirty="0"/>
              <a:t>Decoder: Powerful decoders p(</a:t>
            </a:r>
            <a:r>
              <a:rPr lang="en-US" altLang="zh-CN" sz="1898" dirty="0" err="1"/>
              <a:t>xjz</a:t>
            </a:r>
            <a:r>
              <a:rPr lang="en-US" altLang="zh-CN" sz="1898" dirty="0"/>
              <a:t>; ) such as DRAW (Gregor et al., 2015), </a:t>
            </a:r>
            <a:r>
              <a:rPr lang="en-US" altLang="zh-CN" sz="1898" dirty="0" err="1"/>
              <a:t>PixelCNN</a:t>
            </a:r>
            <a:r>
              <a:rPr lang="en-US" altLang="zh-CN" sz="1898" dirty="0"/>
              <a:t> (</a:t>
            </a:r>
            <a:r>
              <a:rPr lang="en-US" altLang="zh-CN" sz="1898" dirty="0" err="1"/>
              <a:t>Gulrajani</a:t>
            </a:r>
            <a:r>
              <a:rPr lang="en-US" altLang="zh-CN" sz="1898" dirty="0"/>
              <a:t> et al., 2016)</a:t>
            </a:r>
          </a:p>
          <a:p>
            <a:r>
              <a:rPr lang="en-US" altLang="zh-CN" sz="1898" dirty="0"/>
              <a:t>                 Parameterized, learned priors p(z; ) (</a:t>
            </a:r>
            <a:r>
              <a:rPr lang="en-US" altLang="zh-CN" sz="1898" dirty="0" err="1"/>
              <a:t>Nalusnick</a:t>
            </a:r>
            <a:r>
              <a:rPr lang="en-US" altLang="zh-CN" sz="1898" dirty="0"/>
              <a:t> et al., 2016, Tomczak &amp; Welling, 2018, Graves et al., 2018)</a:t>
            </a:r>
          </a:p>
          <a:p>
            <a:pPr marL="301381" indent="-301381">
              <a:buFont typeface="Wingdings" panose="05000000000000000000" pitchFamily="2" charset="2"/>
              <a:buChar char="l"/>
            </a:pPr>
            <a:endParaRPr lang="en-US" altLang="zh-CN" sz="1898" dirty="0"/>
          </a:p>
          <a:p>
            <a:pPr marL="301381" indent="-301381">
              <a:buFont typeface="Wingdings" panose="05000000000000000000" pitchFamily="2" charset="2"/>
              <a:buChar char="l"/>
            </a:pPr>
            <a:r>
              <a:rPr lang="en-US" altLang="zh-CN" sz="1898" dirty="0"/>
              <a:t>Alternate loss functions</a:t>
            </a:r>
          </a:p>
          <a:p>
            <a:r>
              <a:rPr lang="en-US" altLang="zh-CN" sz="1898" dirty="0"/>
              <a:t>Alternatives to the reverse-KL divergence: </a:t>
            </a:r>
            <a:r>
              <a:rPr lang="en-US" altLang="zh-CN" sz="1898" dirty="0" err="1"/>
              <a:t>Renyis</a:t>
            </a:r>
            <a:r>
              <a:rPr lang="en-US" altLang="zh-CN" sz="1898" dirty="0"/>
              <a:t> alpha-divergences (Li &amp; Turner, 2016), Integral probability metrics such as maximum mean discrepancy, Wasserstein distance (</a:t>
            </a:r>
            <a:r>
              <a:rPr lang="en-US" altLang="zh-CN" sz="1898" dirty="0" err="1"/>
              <a:t>Dziugaite</a:t>
            </a:r>
            <a:r>
              <a:rPr lang="en-US" altLang="zh-CN" sz="1898" dirty="0"/>
              <a:t> et al., 2015; Zhao et. al, 2017; </a:t>
            </a:r>
            <a:r>
              <a:rPr lang="en-US" altLang="zh-CN" sz="1898" dirty="0" err="1"/>
              <a:t>Tolstikhin</a:t>
            </a:r>
            <a:r>
              <a:rPr lang="en-US" altLang="zh-CN" sz="1898" dirty="0"/>
              <a:t> et al., 2018)</a:t>
            </a:r>
            <a:endParaRPr lang="zh-CN" altLang="en-US" sz="1898" dirty="0"/>
          </a:p>
        </p:txBody>
      </p:sp>
    </p:spTree>
    <p:extLst>
      <p:ext uri="{BB962C8B-B14F-4D97-AF65-F5344CB8AC3E}">
        <p14:creationId xmlns:p14="http://schemas.microsoft.com/office/powerpoint/2010/main" val="10714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dirty="0"/>
              <a:t>Normalizing flow models</a:t>
            </a:r>
            <a:endParaRPr lang="zh-CN" altLang="en-US" sz="3375" dirty="0"/>
          </a:p>
        </p:txBody>
      </p:sp>
      <p:pic>
        <p:nvPicPr>
          <p:cNvPr id="3" name="图片 2"/>
          <p:cNvPicPr>
            <a:picLocks noChangeAspect="1"/>
          </p:cNvPicPr>
          <p:nvPr/>
        </p:nvPicPr>
        <p:blipFill>
          <a:blip r:embed="rId4"/>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15</a:t>
            </a:fld>
            <a:r>
              <a:rPr lang="en-US" sz="2109" dirty="0">
                <a:solidFill>
                  <a:schemeClr val="tx1"/>
                </a:solidFill>
              </a:rPr>
              <a:t>/18</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235DD62-5CB2-4349-9965-8D90D2BB1194}"/>
                  </a:ext>
                </a:extLst>
              </p:cNvPr>
              <p:cNvSpPr txBox="1"/>
              <p:nvPr/>
            </p:nvSpPr>
            <p:spPr>
              <a:xfrm>
                <a:off x="309563" y="1065325"/>
                <a:ext cx="10196302" cy="5506636"/>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Autoregressive models provide tractable likelihoods but no direct mechanism for learning features.</a:t>
                </a: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Variational autoencoders can learn feature representations (via latent variables z) but have intractable marginal likelihoods.</a:t>
                </a:r>
              </a:p>
              <a:p>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Can we design a latent variable model with tractable likelihoods?</a:t>
                </a:r>
              </a:p>
              <a:p>
                <a:r>
                  <a:rPr lang="en-US" altLang="zh-CN" dirty="0">
                    <a:latin typeface="Calibri" panose="020F0502020204030204" pitchFamily="34" charset="0"/>
                    <a:cs typeface="Calibri" panose="020F0502020204030204" pitchFamily="34" charset="0"/>
                  </a:rPr>
                  <a:t> Yes! That is Normalizing flow models.</a:t>
                </a:r>
              </a:p>
              <a:p>
                <a:endParaRPr lang="en-US" altLang="zh-CN" sz="1898" dirty="0"/>
              </a:p>
              <a:p>
                <a:pPr marL="342900" indent="-342900">
                  <a:buFont typeface="Arial" panose="020B0604020202020204" pitchFamily="34" charset="0"/>
                  <a:buChar char="•"/>
                </a:pPr>
                <a:r>
                  <a:rPr lang="en-US" altLang="zh-CN" sz="2000" b="1" dirty="0"/>
                  <a:t>Key idea</a:t>
                </a:r>
                <a:r>
                  <a:rPr lang="en-US" altLang="zh-CN" dirty="0"/>
                  <a:t>: </a:t>
                </a:r>
                <a:r>
                  <a:rPr lang="en-US" altLang="zh-CN" dirty="0">
                    <a:latin typeface="Calibri" panose="020F0502020204030204" pitchFamily="34" charset="0"/>
                    <a:cs typeface="Calibri" panose="020F0502020204030204" pitchFamily="34" charset="0"/>
                  </a:rPr>
                  <a:t>Map simple distributions (easy to sample and evaluate densities) to complex distributions (learned via data) using </a:t>
                </a:r>
                <a:r>
                  <a:rPr lang="en-US" altLang="zh-CN" b="1" dirty="0"/>
                  <a:t>change of variables.</a:t>
                </a:r>
              </a:p>
              <a:p>
                <a:endParaRPr lang="en-US" altLang="zh-CN" sz="1898" b="1" dirty="0"/>
              </a:p>
              <a:p>
                <a:pPr marL="342900" indent="-342900">
                  <a:buFont typeface="Arial" panose="020B0604020202020204" pitchFamily="34" charset="0"/>
                  <a:buChar char="•"/>
                </a:pPr>
                <a:r>
                  <a:rPr lang="en-US" altLang="zh-CN" sz="1898" b="1" dirty="0"/>
                  <a:t>Normalizing:</a:t>
                </a:r>
              </a:p>
              <a:p>
                <a:endParaRPr lang="en-US" altLang="zh-CN" sz="1898" b="1" dirty="0"/>
              </a:p>
              <a:p>
                <a:endParaRPr lang="en-US" altLang="zh-CN" sz="1898" b="1" dirty="0"/>
              </a:p>
              <a:p>
                <a:r>
                  <a:rPr lang="en-US" altLang="zh-CN" sz="1898" b="1" dirty="0"/>
                  <a:t>Flow: </a:t>
                </a:r>
              </a:p>
              <a:p>
                <a:endParaRPr lang="en-US" altLang="zh-CN" sz="1898" b="1" dirty="0"/>
              </a:p>
              <a:p>
                <a:pPr marL="285750" indent="-285750">
                  <a:buFont typeface="Arial" panose="020B0604020202020204" pitchFamily="34" charset="0"/>
                  <a:buChar char="•"/>
                </a:pPr>
                <a:r>
                  <a:rPr lang="en-US" altLang="zh-CN" dirty="0"/>
                  <a:t>Start with a simple distribution for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𝑧</m:t>
                        </m:r>
                      </m:e>
                      <m:sub>
                        <m:r>
                          <a:rPr lang="en-US" altLang="zh-CN" b="0" i="1" dirty="0" smtClean="0">
                            <a:latin typeface="Cambria Math" panose="02040503050406030204" pitchFamily="18" charset="0"/>
                          </a:rPr>
                          <m:t>0</m:t>
                        </m:r>
                      </m:sub>
                    </m:sSub>
                  </m:oMath>
                </a14:m>
                <a:r>
                  <a:rPr lang="en-US" altLang="zh-CN" dirty="0"/>
                  <a:t> (e.g., Gaussian)</a:t>
                </a:r>
              </a:p>
              <a:p>
                <a:pPr marL="285750" indent="-285750">
                  <a:buFont typeface="Arial" panose="020B0604020202020204" pitchFamily="34" charset="0"/>
                  <a:buChar char="•"/>
                </a:pPr>
                <a:r>
                  <a:rPr lang="en-US" altLang="zh-CN" dirty="0"/>
                  <a:t>Apply a sequence of M invertible transformations</a:t>
                </a:r>
                <a:endParaRPr lang="en-US" altLang="zh-CN" sz="1898" b="1" dirty="0"/>
              </a:p>
              <a:p>
                <a:endParaRPr lang="en-US" altLang="zh-CN" sz="1898" b="1" dirty="0"/>
              </a:p>
            </p:txBody>
          </p:sp>
        </mc:Choice>
        <mc:Fallback xmlns="">
          <p:sp>
            <p:nvSpPr>
              <p:cNvPr id="10" name="文本框 9">
                <a:extLst>
                  <a:ext uri="{FF2B5EF4-FFF2-40B4-BE49-F238E27FC236}">
                    <a16:creationId xmlns:a16="http://schemas.microsoft.com/office/drawing/2014/main" id="{8235DD62-5CB2-4349-9965-8D90D2BB1194}"/>
                  </a:ext>
                </a:extLst>
              </p:cNvPr>
              <p:cNvSpPr txBox="1">
                <a:spLocks noRot="1" noChangeAspect="1" noMove="1" noResize="1" noEditPoints="1" noAdjustHandles="1" noChangeArrowheads="1" noChangeShapeType="1" noTextEdit="1"/>
              </p:cNvSpPr>
              <p:nvPr/>
            </p:nvSpPr>
            <p:spPr>
              <a:xfrm>
                <a:off x="309563" y="1065325"/>
                <a:ext cx="10196302" cy="5506636"/>
              </a:xfrm>
              <a:prstGeom prst="rect">
                <a:avLst/>
              </a:prstGeom>
              <a:blipFill>
                <a:blip r:embed="rId5"/>
                <a:stretch>
                  <a:fillRect l="-598" t="-66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8B8833C-4858-485B-9A99-E298A1A99FB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459686" y="4080201"/>
            <a:ext cx="4001828" cy="581486"/>
          </a:xfrm>
          <a:prstGeom prst="rect">
            <a:avLst/>
          </a:prstGeom>
        </p:spPr>
      </p:pic>
      <p:pic>
        <p:nvPicPr>
          <p:cNvPr id="11" name="图片 10">
            <a:extLst>
              <a:ext uri="{FF2B5EF4-FFF2-40B4-BE49-F238E27FC236}">
                <a16:creationId xmlns:a16="http://schemas.microsoft.com/office/drawing/2014/main" id="{0FFDCD59-7F7B-43D0-A84F-712EC95D969B}"/>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223926" y="4938174"/>
            <a:ext cx="4775007" cy="731724"/>
          </a:xfrm>
          <a:prstGeom prst="rect">
            <a:avLst/>
          </a:prstGeom>
        </p:spPr>
      </p:pic>
    </p:spTree>
    <p:extLst>
      <p:ext uri="{BB962C8B-B14F-4D97-AF65-F5344CB8AC3E}">
        <p14:creationId xmlns:p14="http://schemas.microsoft.com/office/powerpoint/2010/main" val="384630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dirty="0"/>
              <a:t>Normalizing flow models</a:t>
            </a:r>
            <a:endParaRPr lang="zh-CN" altLang="en-US" sz="3375" dirty="0"/>
          </a:p>
        </p:txBody>
      </p:sp>
      <p:pic>
        <p:nvPicPr>
          <p:cNvPr id="3" name="图片 2"/>
          <p:cNvPicPr>
            <a:picLocks noChangeAspect="1"/>
          </p:cNvPicPr>
          <p:nvPr/>
        </p:nvPicPr>
        <p:blipFill>
          <a:blip r:embed="rId3"/>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16</a:t>
            </a:fld>
            <a:r>
              <a:rPr lang="en-US" sz="2109" dirty="0">
                <a:solidFill>
                  <a:schemeClr val="tx1"/>
                </a:solidFill>
              </a:rPr>
              <a:t>/18</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235DD62-5CB2-4349-9965-8D90D2BB1194}"/>
                  </a:ext>
                </a:extLst>
              </p:cNvPr>
              <p:cNvSpPr txBox="1"/>
              <p:nvPr/>
            </p:nvSpPr>
            <p:spPr>
              <a:xfrm>
                <a:off x="309563" y="1065325"/>
                <a:ext cx="10196302" cy="1876155"/>
              </a:xfrm>
              <a:prstGeom prst="rect">
                <a:avLst/>
              </a:prstGeom>
              <a:noFill/>
            </p:spPr>
            <p:txBody>
              <a:bodyPr wrap="square" rtlCol="0">
                <a:spAutoFit/>
              </a:bodyPr>
              <a:lstStyle/>
              <a:p>
                <a:pPr marL="342900" indent="-342900">
                  <a:buFont typeface="Arial" panose="020B0604020202020204" pitchFamily="34" charset="0"/>
                  <a:buChar char="•"/>
                </a:pPr>
                <a:r>
                  <a:rPr lang="en-US" altLang="zh-CN" sz="1898" dirty="0">
                    <a:latin typeface="Calibri" panose="020F0502020204030204" pitchFamily="34" charset="0"/>
                    <a:cs typeface="Calibri" panose="020F0502020204030204" pitchFamily="34" charset="0"/>
                  </a:rPr>
                  <a:t>Computing the determinant of </a:t>
                </a:r>
                <a:r>
                  <a:rPr lang="zh-CN" altLang="en-US" sz="1898" dirty="0">
                    <a:latin typeface="Calibri" panose="020F0502020204030204" pitchFamily="34" charset="0"/>
                    <a:cs typeface="Calibri" panose="020F0502020204030204" pitchFamily="34" charset="0"/>
                  </a:rPr>
                  <a:t>𝑛</a:t>
                </a:r>
                <a:r>
                  <a:rPr lang="en-US" altLang="zh-CN" sz="1898" dirty="0">
                    <a:latin typeface="Calibri" panose="020F0502020204030204" pitchFamily="34" charset="0"/>
                    <a:cs typeface="Calibri" panose="020F0502020204030204" pitchFamily="34" charset="0"/>
                  </a:rPr>
                  <a:t>×</a:t>
                </a:r>
                <a:r>
                  <a:rPr lang="zh-CN" altLang="en-US" sz="1898" dirty="0">
                    <a:latin typeface="Calibri" panose="020F0502020204030204" pitchFamily="34" charset="0"/>
                    <a:cs typeface="Calibri" panose="020F0502020204030204" pitchFamily="34" charset="0"/>
                  </a:rPr>
                  <a:t>𝑛 </a:t>
                </a:r>
                <a:r>
                  <a:rPr lang="en-US" altLang="zh-CN" sz="1898" dirty="0">
                    <a:latin typeface="Calibri" panose="020F0502020204030204" pitchFamily="34" charset="0"/>
                    <a:cs typeface="Calibri" panose="020F0502020204030204" pitchFamily="34" charset="0"/>
                  </a:rPr>
                  <a:t>Jacobian matrices for an </a:t>
                </a:r>
                <a14:m>
                  <m:oMath xmlns:m="http://schemas.openxmlformats.org/officeDocument/2006/math">
                    <m:r>
                      <a:rPr lang="en-US" altLang="zh-CN" sz="2000" i="1">
                        <a:latin typeface="Cambria Math" panose="02040503050406030204" pitchFamily="18" charset="0"/>
                        <a:ea typeface="Cambria Math" panose="02040503050406030204" pitchFamily="18" charset="0"/>
                      </a:rPr>
                      <m:t>𝑛</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oMath>
                </a14:m>
                <a:r>
                  <a:rPr lang="en-US" altLang="zh-CN" sz="2000" dirty="0">
                    <a:latin typeface="Calibri" panose="020F0502020204030204" pitchFamily="34" charset="0"/>
                    <a:cs typeface="Calibri" panose="020F0502020204030204" pitchFamily="34" charset="0"/>
                  </a:rPr>
                  <a:t> </a:t>
                </a:r>
                <a:r>
                  <a:rPr lang="en-US" altLang="zh-CN" sz="1898" dirty="0">
                    <a:latin typeface="Calibri" panose="020F0502020204030204" pitchFamily="34" charset="0"/>
                    <a:cs typeface="Calibri" panose="020F0502020204030204" pitchFamily="34" charset="0"/>
                  </a:rPr>
                  <a:t>matrix is </a:t>
                </a:r>
                <a14:m>
                  <m:oMath xmlns:m="http://schemas.openxmlformats.org/officeDocument/2006/math">
                    <m:r>
                      <a:rPr lang="en-US" altLang="zh-CN" sz="1898" b="0" i="1" smtClean="0">
                        <a:latin typeface="Cambria Math" panose="02040503050406030204" pitchFamily="18" charset="0"/>
                      </a:rPr>
                      <m:t>𝑂</m:t>
                    </m:r>
                    <m:r>
                      <a:rPr lang="en-US" altLang="zh-CN" sz="1898" b="0" i="1" smtClean="0">
                        <a:latin typeface="Cambria Math" panose="02040503050406030204" pitchFamily="18" charset="0"/>
                      </a:rPr>
                      <m:t>(</m:t>
                    </m:r>
                    <m:sSup>
                      <m:sSupPr>
                        <m:ctrlPr>
                          <a:rPr lang="en-US" altLang="zh-CN" sz="1898" b="0" i="1" smtClean="0">
                            <a:latin typeface="Cambria Math" panose="02040503050406030204" pitchFamily="18" charset="0"/>
                          </a:rPr>
                        </m:ctrlPr>
                      </m:sSupPr>
                      <m:e>
                        <m:r>
                          <a:rPr lang="en-US" altLang="zh-CN" sz="1898" b="0" i="1" smtClean="0">
                            <a:latin typeface="Cambria Math" panose="02040503050406030204" pitchFamily="18" charset="0"/>
                          </a:rPr>
                          <m:t>𝑛</m:t>
                        </m:r>
                      </m:e>
                      <m:sup>
                        <m:r>
                          <a:rPr lang="en-US" altLang="zh-CN" sz="1898" b="0" i="1" smtClean="0">
                            <a:latin typeface="Cambria Math" panose="02040503050406030204" pitchFamily="18" charset="0"/>
                          </a:rPr>
                          <m:t>3</m:t>
                        </m:r>
                      </m:sup>
                    </m:sSup>
                    <m:r>
                      <a:rPr lang="en-US" altLang="zh-CN" sz="1898" b="0" i="1" smtClean="0">
                        <a:latin typeface="Cambria Math" panose="02040503050406030204" pitchFamily="18" charset="0"/>
                      </a:rPr>
                      <m:t>)</m:t>
                    </m:r>
                  </m:oMath>
                </a14:m>
                <a:r>
                  <a:rPr lang="en-US" altLang="zh-CN" sz="2000" dirty="0">
                    <a:latin typeface="Calibri" panose="020F0502020204030204" pitchFamily="34" charset="0"/>
                    <a:cs typeface="Calibri" panose="020F0502020204030204" pitchFamily="34" charset="0"/>
                  </a:rPr>
                  <a:t> </a:t>
                </a:r>
                <a:r>
                  <a:rPr lang="en-US" altLang="zh-CN" sz="1898" dirty="0">
                    <a:latin typeface="Calibri" panose="020F0502020204030204" pitchFamily="34" charset="0"/>
                    <a:cs typeface="Calibri" panose="020F0502020204030204" pitchFamily="34" charset="0"/>
                  </a:rPr>
                  <a:t>prohibitively expensive within a learning loop!</a:t>
                </a:r>
              </a:p>
              <a:p>
                <a:pPr marL="342900" indent="-342900">
                  <a:buFont typeface="Arial" panose="020B0604020202020204" pitchFamily="34" charset="0"/>
                  <a:buChar char="•"/>
                </a:pPr>
                <a:r>
                  <a:rPr lang="en-US" altLang="zh-CN" sz="2000" b="1" dirty="0">
                    <a:latin typeface="Calibri" panose="020F0502020204030204" pitchFamily="34" charset="0"/>
                    <a:cs typeface="Calibri" panose="020F0502020204030204" pitchFamily="34" charset="0"/>
                  </a:rPr>
                  <a:t>Key idea</a:t>
                </a:r>
                <a:r>
                  <a:rPr lang="en-US" altLang="zh-CN" sz="1898" dirty="0">
                    <a:latin typeface="Calibri" panose="020F0502020204030204" pitchFamily="34" charset="0"/>
                    <a:cs typeface="Calibri" panose="020F0502020204030204" pitchFamily="34" charset="0"/>
                  </a:rPr>
                  <a:t>: Choose </a:t>
                </a:r>
                <a:r>
                  <a:rPr lang="en-US" altLang="zh-CN" sz="1898" dirty="0" err="1">
                    <a:latin typeface="Calibri" panose="020F0502020204030204" pitchFamily="34" charset="0"/>
                    <a:cs typeface="Calibri" panose="020F0502020204030204" pitchFamily="34" charset="0"/>
                  </a:rPr>
                  <a:t>tranformations</a:t>
                </a:r>
                <a:r>
                  <a:rPr lang="en-US" altLang="zh-CN" sz="1898" dirty="0">
                    <a:latin typeface="Calibri" panose="020F0502020204030204" pitchFamily="34" charset="0"/>
                    <a:cs typeface="Calibri" panose="020F0502020204030204" pitchFamily="34" charset="0"/>
                  </a:rPr>
                  <a:t> so that the resulting Jacobian matrix has special structure. For example, the determinant of a triangular matrix is the product of the diagonal entries, i.e., an </a:t>
                </a:r>
                <a14:m>
                  <m:oMath xmlns:m="http://schemas.openxmlformats.org/officeDocument/2006/math">
                    <m:r>
                      <a:rPr lang="en-US" altLang="zh-CN" sz="1898" i="1">
                        <a:latin typeface="Cambria Math" panose="02040503050406030204" pitchFamily="18" charset="0"/>
                      </a:rPr>
                      <m:t>𝑂</m:t>
                    </m:r>
                    <m:r>
                      <a:rPr lang="en-US" altLang="zh-CN" sz="1898" i="1">
                        <a:latin typeface="Cambria Math" panose="02040503050406030204" pitchFamily="18" charset="0"/>
                      </a:rPr>
                      <m:t>(</m:t>
                    </m:r>
                    <m:r>
                      <a:rPr lang="en-US" altLang="zh-CN" sz="1898" b="0" i="1" smtClean="0">
                        <a:latin typeface="Cambria Math" panose="02040503050406030204" pitchFamily="18" charset="0"/>
                      </a:rPr>
                      <m:t>𝑛</m:t>
                    </m:r>
                    <m:r>
                      <a:rPr lang="en-US" altLang="zh-CN" sz="1898" i="1">
                        <a:latin typeface="Cambria Math" panose="02040503050406030204" pitchFamily="18" charset="0"/>
                      </a:rPr>
                      <m:t>) </m:t>
                    </m:r>
                  </m:oMath>
                </a14:m>
                <a:r>
                  <a:rPr lang="en-US" altLang="zh-CN" sz="1898" dirty="0">
                    <a:latin typeface="Calibri" panose="020F0502020204030204" pitchFamily="34" charset="0"/>
                    <a:cs typeface="Calibri" panose="020F0502020204030204" pitchFamily="34" charset="0"/>
                  </a:rPr>
                  <a:t>operation.</a:t>
                </a:r>
              </a:p>
              <a:p>
                <a:endParaRPr lang="en-US" altLang="zh-CN" sz="1898" b="1" dirty="0"/>
              </a:p>
            </p:txBody>
          </p:sp>
        </mc:Choice>
        <mc:Fallback xmlns="">
          <p:sp>
            <p:nvSpPr>
              <p:cNvPr id="10" name="文本框 9">
                <a:extLst>
                  <a:ext uri="{FF2B5EF4-FFF2-40B4-BE49-F238E27FC236}">
                    <a16:creationId xmlns:a16="http://schemas.microsoft.com/office/drawing/2014/main" id="{8235DD62-5CB2-4349-9965-8D90D2BB1194}"/>
                  </a:ext>
                </a:extLst>
              </p:cNvPr>
              <p:cNvSpPr txBox="1">
                <a:spLocks noRot="1" noChangeAspect="1" noMove="1" noResize="1" noEditPoints="1" noAdjustHandles="1" noChangeArrowheads="1" noChangeShapeType="1" noTextEdit="1"/>
              </p:cNvSpPr>
              <p:nvPr/>
            </p:nvSpPr>
            <p:spPr>
              <a:xfrm>
                <a:off x="309563" y="1065325"/>
                <a:ext cx="10196302" cy="1876155"/>
              </a:xfrm>
              <a:prstGeom prst="rect">
                <a:avLst/>
              </a:prstGeom>
              <a:blipFill>
                <a:blip r:embed="rId4"/>
                <a:stretch>
                  <a:fillRect l="-538" t="-162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2949B372-17A0-4CA0-8FA5-5E6213753D4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19181" y="2674823"/>
            <a:ext cx="6776381" cy="2998857"/>
          </a:xfrm>
          <a:prstGeom prst="rect">
            <a:avLst/>
          </a:prstGeom>
        </p:spPr>
      </p:pic>
    </p:spTree>
    <p:extLst>
      <p:ext uri="{BB962C8B-B14F-4D97-AF65-F5344CB8AC3E}">
        <p14:creationId xmlns:p14="http://schemas.microsoft.com/office/powerpoint/2010/main" val="4124177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dirty="0">
                <a:latin typeface="Calibri" panose="020F0502020204030204" pitchFamily="34" charset="0"/>
                <a:cs typeface="Calibri" panose="020F0502020204030204" pitchFamily="34" charset="0"/>
              </a:rPr>
              <a:t>Designing invertible transformations</a:t>
            </a:r>
            <a:endParaRPr lang="zh-CN" altLang="en-US" sz="3375" dirty="0">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2"/>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17</a:t>
            </a:fld>
            <a:r>
              <a:rPr lang="en-US" sz="2109" dirty="0">
                <a:solidFill>
                  <a:schemeClr val="tx1"/>
                </a:solidFill>
              </a:rPr>
              <a:t>/18</a:t>
            </a:r>
          </a:p>
        </p:txBody>
      </p:sp>
      <p:sp>
        <p:nvSpPr>
          <p:cNvPr id="10" name="文本框 9">
            <a:extLst>
              <a:ext uri="{FF2B5EF4-FFF2-40B4-BE49-F238E27FC236}">
                <a16:creationId xmlns:a16="http://schemas.microsoft.com/office/drawing/2014/main" id="{8235DD62-5CB2-4349-9965-8D90D2BB1194}"/>
              </a:ext>
            </a:extLst>
          </p:cNvPr>
          <p:cNvSpPr txBox="1"/>
          <p:nvPr/>
        </p:nvSpPr>
        <p:spPr>
          <a:xfrm>
            <a:off x="309564" y="1452808"/>
            <a:ext cx="10196302" cy="2677656"/>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Adobe Devanagari" panose="02040503050201020203" pitchFamily="18" charset="0"/>
                <a:cs typeface="Adobe Devanagari" panose="02040503050201020203" pitchFamily="18" charset="0"/>
              </a:rPr>
              <a:t>Real-NVP (</a:t>
            </a:r>
            <a:r>
              <a:rPr lang="en-US" altLang="zh-CN" sz="2400" dirty="0" err="1">
                <a:latin typeface="Adobe Devanagari" panose="02040503050201020203" pitchFamily="18" charset="0"/>
                <a:cs typeface="Adobe Devanagari" panose="02040503050201020203" pitchFamily="18" charset="0"/>
              </a:rPr>
              <a:t>Dinh</a:t>
            </a:r>
            <a:r>
              <a:rPr lang="en-US" altLang="zh-CN" sz="2400" dirty="0">
                <a:latin typeface="Adobe Devanagari" panose="02040503050201020203" pitchFamily="18" charset="0"/>
                <a:cs typeface="Adobe Devanagari" panose="02040503050201020203" pitchFamily="18" charset="0"/>
              </a:rPr>
              <a:t> et al., 2017)</a:t>
            </a:r>
          </a:p>
          <a:p>
            <a:pPr marL="342900" indent="-342900">
              <a:buFont typeface="Arial" panose="020B0604020202020204" pitchFamily="34" charset="0"/>
              <a:buChar char="•"/>
            </a:pPr>
            <a:endParaRPr lang="en-US" altLang="zh-CN" sz="2400" dirty="0">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r>
              <a:rPr lang="en-US" altLang="zh-CN" sz="2400" dirty="0">
                <a:latin typeface="Adobe Devanagari" panose="02040503050201020203" pitchFamily="18" charset="0"/>
                <a:cs typeface="Adobe Devanagari" panose="02040503050201020203" pitchFamily="18" charset="0"/>
              </a:rPr>
              <a:t>Glow Generative Flow with Invertible 1×1 Convolutions (</a:t>
            </a:r>
            <a:r>
              <a:rPr lang="en-US" altLang="zh-CN" sz="2400" dirty="0" err="1">
                <a:latin typeface="Adobe Devanagari" panose="02040503050201020203" pitchFamily="18" charset="0"/>
                <a:cs typeface="Adobe Devanagari" panose="02040503050201020203" pitchFamily="18" charset="0"/>
              </a:rPr>
              <a:t>Diederik</a:t>
            </a:r>
            <a:r>
              <a:rPr lang="en-US" altLang="zh-CN" sz="2400" dirty="0">
                <a:latin typeface="Adobe Devanagari" panose="02040503050201020203" pitchFamily="18" charset="0"/>
                <a:cs typeface="Adobe Devanagari" panose="02040503050201020203" pitchFamily="18" charset="0"/>
              </a:rPr>
              <a:t> et al., 2018)</a:t>
            </a:r>
          </a:p>
          <a:p>
            <a:endParaRPr lang="en-US" altLang="zh-CN" sz="2400" dirty="0">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r>
              <a:rPr lang="en-US" altLang="zh-CN" sz="2400" dirty="0">
                <a:latin typeface="Adobe Devanagari" panose="02040503050201020203" pitchFamily="18" charset="0"/>
                <a:cs typeface="Adobe Devanagari" panose="02040503050201020203" pitchFamily="18" charset="0"/>
              </a:rPr>
              <a:t>Inverse Autoregressive Flow (</a:t>
            </a:r>
            <a:r>
              <a:rPr lang="en-US" altLang="zh-CN" sz="2400" dirty="0" err="1">
                <a:latin typeface="Adobe Devanagari" panose="02040503050201020203" pitchFamily="18" charset="0"/>
                <a:cs typeface="Adobe Devanagari" panose="02040503050201020203" pitchFamily="18" charset="0"/>
              </a:rPr>
              <a:t>Kingma</a:t>
            </a:r>
            <a:r>
              <a:rPr lang="en-US" altLang="zh-CN" sz="2400" dirty="0">
                <a:latin typeface="Adobe Devanagari" panose="02040503050201020203" pitchFamily="18" charset="0"/>
                <a:cs typeface="Adobe Devanagari" panose="02040503050201020203" pitchFamily="18" charset="0"/>
              </a:rPr>
              <a:t> et al., 2016)</a:t>
            </a:r>
          </a:p>
          <a:p>
            <a:pPr marL="342900" indent="-342900">
              <a:buFont typeface="Arial" panose="020B0604020202020204" pitchFamily="34" charset="0"/>
              <a:buChar char="•"/>
            </a:pPr>
            <a:endParaRPr lang="en-US" altLang="zh-CN" sz="2400" dirty="0">
              <a:latin typeface="Adobe Devanagari" panose="02040503050201020203" pitchFamily="18" charset="0"/>
              <a:cs typeface="Adobe Devanagari" panose="02040503050201020203" pitchFamily="18" charset="0"/>
            </a:endParaRPr>
          </a:p>
          <a:p>
            <a:pPr marL="342900" indent="-342900">
              <a:buFont typeface="Arial" panose="020B0604020202020204" pitchFamily="34" charset="0"/>
              <a:buChar char="•"/>
            </a:pPr>
            <a:r>
              <a:rPr lang="en-US" altLang="zh-CN" sz="2400" dirty="0">
                <a:latin typeface="Adobe Devanagari" panose="02040503050201020203" pitchFamily="18" charset="0"/>
                <a:cs typeface="Adobe Devanagari" panose="02040503050201020203" pitchFamily="18" charset="0"/>
              </a:rPr>
              <a:t>Masked Autoregressive Flow (</a:t>
            </a:r>
            <a:r>
              <a:rPr lang="en-US" altLang="zh-CN" sz="2400" dirty="0" err="1">
                <a:latin typeface="Adobe Devanagari" panose="02040503050201020203" pitchFamily="18" charset="0"/>
                <a:cs typeface="Adobe Devanagari" panose="02040503050201020203" pitchFamily="18" charset="0"/>
              </a:rPr>
              <a:t>Papamakarios</a:t>
            </a:r>
            <a:r>
              <a:rPr lang="en-US" altLang="zh-CN" sz="2400" dirty="0">
                <a:latin typeface="Adobe Devanagari" panose="02040503050201020203" pitchFamily="18" charset="0"/>
                <a:cs typeface="Adobe Devanagari" panose="02040503050201020203" pitchFamily="18" charset="0"/>
              </a:rPr>
              <a:t> et al., 2017)</a:t>
            </a:r>
            <a:endParaRPr lang="en-US" altLang="zh-CN" sz="2400" b="1"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400245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516954" y="377570"/>
            <a:ext cx="7795616" cy="646331"/>
          </a:xfrm>
          <a:prstGeom prst="rect">
            <a:avLst/>
          </a:prstGeom>
          <a:noFill/>
        </p:spPr>
        <p:txBody>
          <a:bodyPr wrap="square" rtlCol="0">
            <a:spAutoFit/>
          </a:bodyPr>
          <a:lstStyle/>
          <a:p>
            <a:r>
              <a:rPr lang="en-US" altLang="zh-CN" sz="3600" dirty="0">
                <a:latin typeface="Adobe Devanagari" panose="02040503050201020203" pitchFamily="18" charset="0"/>
                <a:cs typeface="Adobe Devanagari" panose="02040503050201020203" pitchFamily="18" charset="0"/>
              </a:rPr>
              <a:t>Real-NVP</a:t>
            </a:r>
            <a:endParaRPr lang="zh-CN" altLang="en-US" sz="3375" dirty="0">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5"/>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18</a:t>
            </a:fld>
            <a:r>
              <a:rPr lang="en-US" sz="2109" dirty="0">
                <a:solidFill>
                  <a:schemeClr val="tx1"/>
                </a:solidFill>
              </a:rPr>
              <a:t>/18</a:t>
            </a:r>
          </a:p>
        </p:txBody>
      </p:sp>
      <p:sp>
        <p:nvSpPr>
          <p:cNvPr id="10" name="文本框 9">
            <a:extLst>
              <a:ext uri="{FF2B5EF4-FFF2-40B4-BE49-F238E27FC236}">
                <a16:creationId xmlns:a16="http://schemas.microsoft.com/office/drawing/2014/main" id="{8235DD62-5CB2-4349-9965-8D90D2BB1194}"/>
              </a:ext>
            </a:extLst>
          </p:cNvPr>
          <p:cNvSpPr txBox="1"/>
          <p:nvPr/>
        </p:nvSpPr>
        <p:spPr>
          <a:xfrm>
            <a:off x="488929" y="1401364"/>
            <a:ext cx="10196302" cy="5447645"/>
          </a:xfrm>
          <a:prstGeom prst="rect">
            <a:avLst/>
          </a:prstGeom>
          <a:noFill/>
        </p:spPr>
        <p:txBody>
          <a:bodyPr wrap="square" rtlCol="0">
            <a:spAutoFit/>
          </a:bodyPr>
          <a:lstStyle/>
          <a:p>
            <a:r>
              <a:rPr lang="en-US" altLang="zh-CN" dirty="0"/>
              <a:t>affine coupling layer</a:t>
            </a:r>
            <a:r>
              <a:rPr lang="en-US" altLang="zh-CN" sz="2400" b="1" dirty="0">
                <a:latin typeface="Adobe Devanagari" panose="02040503050201020203" pitchFamily="18" charset="0"/>
                <a:cs typeface="Adobe Devanagari" panose="02040503050201020203" pitchFamily="18" charset="0"/>
              </a:rPr>
              <a:t>:</a:t>
            </a:r>
          </a:p>
          <a:p>
            <a:endParaRPr lang="en-US" altLang="zh-CN" sz="2400" b="1" dirty="0">
              <a:latin typeface="Adobe Devanagari" panose="02040503050201020203" pitchFamily="18" charset="0"/>
              <a:cs typeface="Adobe Devanagari" panose="02040503050201020203" pitchFamily="18" charset="0"/>
            </a:endParaRPr>
          </a:p>
          <a:p>
            <a:endParaRPr lang="en-US" altLang="zh-CN" sz="2400" b="1" dirty="0">
              <a:latin typeface="Adobe Devanagari" panose="02040503050201020203" pitchFamily="18" charset="0"/>
              <a:cs typeface="Adobe Devanagari" panose="02040503050201020203" pitchFamily="18" charset="0"/>
            </a:endParaRPr>
          </a:p>
          <a:p>
            <a:r>
              <a:rPr lang="en-US" altLang="zh-CN" dirty="0"/>
              <a:t>where s and t stand for scale and translation, x is a D-dimension input and d&lt;D.</a:t>
            </a:r>
          </a:p>
          <a:p>
            <a:endParaRPr lang="en-US" altLang="zh-CN" sz="2400" b="1" dirty="0">
              <a:latin typeface="Adobe Devanagari" panose="02040503050201020203" pitchFamily="18" charset="0"/>
              <a:cs typeface="Adobe Devanagari" panose="02040503050201020203" pitchFamily="18" charset="0"/>
            </a:endParaRPr>
          </a:p>
          <a:p>
            <a:r>
              <a:rPr lang="en-US" altLang="zh-CN" dirty="0"/>
              <a:t>The Jacobian of this transformation does not involve computing the Jacobian of s or t:</a:t>
            </a:r>
          </a:p>
          <a:p>
            <a:endParaRPr lang="en-US" altLang="zh-CN" dirty="0"/>
          </a:p>
          <a:p>
            <a:endParaRPr lang="en-US" altLang="zh-CN" dirty="0"/>
          </a:p>
          <a:p>
            <a:endParaRPr lang="en-US" altLang="zh-CN" dirty="0"/>
          </a:p>
          <a:p>
            <a:r>
              <a:rPr lang="en-US" altLang="zh-CN" dirty="0"/>
              <a:t>Computing the inverse is no more complex than the forward propagation:</a:t>
            </a:r>
          </a:p>
          <a:p>
            <a:endParaRPr lang="en-US" altLang="zh-CN" dirty="0"/>
          </a:p>
          <a:p>
            <a:endParaRPr lang="en-US" altLang="zh-CN" dirty="0"/>
          </a:p>
          <a:p>
            <a:endParaRPr lang="en-US" altLang="zh-CN" dirty="0"/>
          </a:p>
          <a:p>
            <a:endParaRPr lang="en-US" altLang="zh-CN" dirty="0"/>
          </a:p>
          <a:p>
            <a:r>
              <a:rPr lang="en-US" altLang="zh-CN" dirty="0"/>
              <a:t>meaning that sampling is as efficient as inference for this model.</a:t>
            </a:r>
          </a:p>
          <a:p>
            <a:endParaRPr lang="en-US" altLang="zh-CN" dirty="0"/>
          </a:p>
          <a:p>
            <a:r>
              <a:rPr lang="en-US" altLang="zh-CN" dirty="0"/>
              <a:t> </a:t>
            </a:r>
            <a:endParaRPr lang="en-US" altLang="zh-CN" sz="2400" b="1" dirty="0">
              <a:latin typeface="Adobe Devanagari" panose="02040503050201020203" pitchFamily="18" charset="0"/>
              <a:cs typeface="Adobe Devanagari" panose="02040503050201020203" pitchFamily="18" charset="0"/>
            </a:endParaRPr>
          </a:p>
          <a:p>
            <a:endParaRPr lang="en-US" altLang="zh-CN" dirty="0"/>
          </a:p>
        </p:txBody>
      </p:sp>
      <p:pic>
        <p:nvPicPr>
          <p:cNvPr id="6" name="图片 5">
            <a:extLst>
              <a:ext uri="{FF2B5EF4-FFF2-40B4-BE49-F238E27FC236}">
                <a16:creationId xmlns:a16="http://schemas.microsoft.com/office/drawing/2014/main" id="{35313110-B1E1-4CC8-BFDD-CF11C203D56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125220" y="1968759"/>
            <a:ext cx="4096457" cy="499200"/>
          </a:xfrm>
          <a:prstGeom prst="rect">
            <a:avLst/>
          </a:prstGeom>
        </p:spPr>
      </p:pic>
      <p:pic>
        <p:nvPicPr>
          <p:cNvPr id="11" name="图片 10">
            <a:extLst>
              <a:ext uri="{FF2B5EF4-FFF2-40B4-BE49-F238E27FC236}">
                <a16:creationId xmlns:a16="http://schemas.microsoft.com/office/drawing/2014/main" id="{9C12DB07-A669-4F7C-8D0E-E7C37F9E36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9815" y="3638312"/>
            <a:ext cx="2827265" cy="495343"/>
          </a:xfrm>
          <a:prstGeom prst="rect">
            <a:avLst/>
          </a:prstGeom>
        </p:spPr>
      </p:pic>
      <p:pic>
        <p:nvPicPr>
          <p:cNvPr id="13" name="图片 12">
            <a:extLst>
              <a:ext uri="{FF2B5EF4-FFF2-40B4-BE49-F238E27FC236}">
                <a16:creationId xmlns:a16="http://schemas.microsoft.com/office/drawing/2014/main" id="{7062E3A4-51FC-484B-8064-59FE4D085B13}"/>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34539" y="4877490"/>
            <a:ext cx="9904457" cy="547200"/>
          </a:xfrm>
          <a:prstGeom prst="rect">
            <a:avLst/>
          </a:prstGeom>
        </p:spPr>
      </p:pic>
    </p:spTree>
    <p:extLst>
      <p:ext uri="{BB962C8B-B14F-4D97-AF65-F5344CB8AC3E}">
        <p14:creationId xmlns:p14="http://schemas.microsoft.com/office/powerpoint/2010/main" val="1594104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516954" y="377570"/>
            <a:ext cx="7795616" cy="646331"/>
          </a:xfrm>
          <a:prstGeom prst="rect">
            <a:avLst/>
          </a:prstGeom>
          <a:noFill/>
        </p:spPr>
        <p:txBody>
          <a:bodyPr wrap="square" rtlCol="0">
            <a:spAutoFit/>
          </a:bodyPr>
          <a:lstStyle/>
          <a:p>
            <a:r>
              <a:rPr lang="en-US" altLang="zh-CN" sz="3600" dirty="0">
                <a:latin typeface="Adobe Devanagari" panose="02040503050201020203" pitchFamily="18" charset="0"/>
                <a:cs typeface="Adobe Devanagari" panose="02040503050201020203" pitchFamily="18" charset="0"/>
              </a:rPr>
              <a:t>Real-NVP</a:t>
            </a:r>
            <a:endParaRPr lang="zh-CN" altLang="en-US" sz="3375" dirty="0">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4"/>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19</a:t>
            </a:fld>
            <a:r>
              <a:rPr lang="en-US" sz="2109" dirty="0">
                <a:solidFill>
                  <a:schemeClr val="tx1"/>
                </a:solidFill>
              </a:rPr>
              <a:t>/18</a:t>
            </a:r>
          </a:p>
        </p:txBody>
      </p:sp>
      <p:sp>
        <p:nvSpPr>
          <p:cNvPr id="10" name="文本框 9">
            <a:extLst>
              <a:ext uri="{FF2B5EF4-FFF2-40B4-BE49-F238E27FC236}">
                <a16:creationId xmlns:a16="http://schemas.microsoft.com/office/drawing/2014/main" id="{8235DD62-5CB2-4349-9965-8D90D2BB1194}"/>
              </a:ext>
            </a:extLst>
          </p:cNvPr>
          <p:cNvSpPr txBox="1"/>
          <p:nvPr/>
        </p:nvSpPr>
        <p:spPr>
          <a:xfrm>
            <a:off x="488929" y="1401364"/>
            <a:ext cx="10196302" cy="2954655"/>
          </a:xfrm>
          <a:prstGeom prst="rect">
            <a:avLst/>
          </a:prstGeom>
          <a:noFill/>
        </p:spPr>
        <p:txBody>
          <a:bodyPr wrap="square" rtlCol="0">
            <a:spAutoFit/>
          </a:bodyPr>
          <a:lstStyle/>
          <a:p>
            <a:r>
              <a:rPr lang="en-US" altLang="zh-CN" dirty="0"/>
              <a:t> Masked Convolution using a binary mask b: </a:t>
            </a:r>
          </a:p>
          <a:p>
            <a:endParaRPr lang="en-US" altLang="zh-CN" dirty="0"/>
          </a:p>
          <a:p>
            <a:endParaRPr lang="en-US" altLang="zh-CN" dirty="0"/>
          </a:p>
          <a:p>
            <a:r>
              <a:rPr lang="en-US" altLang="zh-CN" dirty="0"/>
              <a:t>Spatial checkerboard patterns: mask has value 1 where the sum of spatial coordinates is odd, and 0 otherwise.</a:t>
            </a:r>
          </a:p>
          <a:p>
            <a:endParaRPr lang="en-US" altLang="zh-CN" dirty="0"/>
          </a:p>
          <a:p>
            <a:r>
              <a:rPr lang="en-US" altLang="zh-CN" dirty="0"/>
              <a:t>channel-wise mask: b is 1 for the first half of the channel dimensions and 0 for the second half.</a:t>
            </a:r>
          </a:p>
          <a:p>
            <a:endParaRPr lang="en-US" altLang="zh-CN" dirty="0"/>
          </a:p>
          <a:p>
            <a:endParaRPr lang="en-US" altLang="zh-CN" dirty="0"/>
          </a:p>
          <a:p>
            <a:endParaRPr lang="en-US" altLang="zh-CN" sz="2400" b="1" dirty="0">
              <a:latin typeface="Adobe Devanagari" panose="02040503050201020203" pitchFamily="18" charset="0"/>
              <a:cs typeface="Adobe Devanagari" panose="02040503050201020203" pitchFamily="18" charset="0"/>
            </a:endParaRPr>
          </a:p>
        </p:txBody>
      </p:sp>
      <p:pic>
        <p:nvPicPr>
          <p:cNvPr id="8" name="图片 7">
            <a:extLst>
              <a:ext uri="{FF2B5EF4-FFF2-40B4-BE49-F238E27FC236}">
                <a16:creationId xmlns:a16="http://schemas.microsoft.com/office/drawing/2014/main" id="{094B67B7-BD5D-4F89-A347-609BBE3D1E1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530574" y="1788006"/>
            <a:ext cx="5068800" cy="229029"/>
          </a:xfrm>
          <a:prstGeom prst="rect">
            <a:avLst/>
          </a:prstGeom>
        </p:spPr>
      </p:pic>
      <p:pic>
        <p:nvPicPr>
          <p:cNvPr id="12" name="图片 11">
            <a:extLst>
              <a:ext uri="{FF2B5EF4-FFF2-40B4-BE49-F238E27FC236}">
                <a16:creationId xmlns:a16="http://schemas.microsoft.com/office/drawing/2014/main" id="{BDC1D230-C636-4454-88D0-399631763645}"/>
              </a:ext>
            </a:extLst>
          </p:cNvPr>
          <p:cNvPicPr>
            <a:picLocks noChangeAspect="1"/>
          </p:cNvPicPr>
          <p:nvPr/>
        </p:nvPicPr>
        <p:blipFill>
          <a:blip r:embed="rId6"/>
          <a:stretch>
            <a:fillRect/>
          </a:stretch>
        </p:blipFill>
        <p:spPr>
          <a:xfrm>
            <a:off x="1359277" y="3364514"/>
            <a:ext cx="6870323" cy="3133515"/>
          </a:xfrm>
          <a:prstGeom prst="rect">
            <a:avLst/>
          </a:prstGeom>
        </p:spPr>
      </p:pic>
    </p:spTree>
    <p:extLst>
      <p:ext uri="{BB962C8B-B14F-4D97-AF65-F5344CB8AC3E}">
        <p14:creationId xmlns:p14="http://schemas.microsoft.com/office/powerpoint/2010/main" val="1710931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pic>
        <p:nvPicPr>
          <p:cNvPr id="3" name="图片 2"/>
          <p:cNvPicPr>
            <a:picLocks noChangeAspect="1"/>
          </p:cNvPicPr>
          <p:nvPr/>
        </p:nvPicPr>
        <p:blipFill>
          <a:blip r:embed="rId2"/>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2</a:t>
            </a:fld>
            <a:r>
              <a:rPr lang="en-US" sz="2109" dirty="0">
                <a:solidFill>
                  <a:schemeClr val="tx1"/>
                </a:solidFill>
              </a:rPr>
              <a:t>/18</a:t>
            </a:r>
          </a:p>
        </p:txBody>
      </p:sp>
      <p:sp>
        <p:nvSpPr>
          <p:cNvPr id="5" name="文本框 4">
            <a:extLst>
              <a:ext uri="{FF2B5EF4-FFF2-40B4-BE49-F238E27FC236}">
                <a16:creationId xmlns:a16="http://schemas.microsoft.com/office/drawing/2014/main" id="{E4466C22-C4C9-43E3-8789-5CEF3C3E7CAB}"/>
              </a:ext>
            </a:extLst>
          </p:cNvPr>
          <p:cNvSpPr txBox="1"/>
          <p:nvPr/>
        </p:nvSpPr>
        <p:spPr>
          <a:xfrm>
            <a:off x="309563" y="875971"/>
            <a:ext cx="10193238" cy="5252464"/>
          </a:xfrm>
          <a:prstGeom prst="rect">
            <a:avLst/>
          </a:prstGeom>
          <a:noFill/>
        </p:spPr>
        <p:txBody>
          <a:bodyPr wrap="square" rtlCol="0">
            <a:spAutoFit/>
          </a:bodyPr>
          <a:lstStyle/>
          <a:p>
            <a:pPr marL="482209" indent="-482209">
              <a:buFont typeface="Arial" panose="020B0604020202020204" pitchFamily="34" charset="0"/>
              <a:buChar char="•"/>
            </a:pPr>
            <a:r>
              <a:rPr lang="en-US" altLang="zh-CN" sz="2953" dirty="0"/>
              <a:t>What is generative models?</a:t>
            </a:r>
            <a:endParaRPr lang="zh-CN" altLang="en-US" sz="2953" dirty="0"/>
          </a:p>
          <a:p>
            <a:endParaRPr lang="en-US" altLang="zh-CN" sz="1898" dirty="0"/>
          </a:p>
          <a:p>
            <a:pPr marL="301381" indent="-301381">
              <a:buFont typeface="Arial" panose="020B0604020202020204" pitchFamily="34" charset="0"/>
              <a:buChar char="•"/>
            </a:pPr>
            <a:r>
              <a:rPr lang="en-US" altLang="zh-CN" sz="1898" dirty="0"/>
              <a:t>Models learning the joint distributions of understand complex, unstructured data.</a:t>
            </a:r>
          </a:p>
          <a:p>
            <a:pPr marL="301381" indent="-301381">
              <a:buFont typeface="Arial" panose="020B0604020202020204" pitchFamily="34" charset="0"/>
              <a:buChar char="•"/>
            </a:pPr>
            <a:r>
              <a:rPr lang="en-US" altLang="zh-CN" sz="1898" dirty="0"/>
              <a:t>Discriminative  vs.  Generative</a:t>
            </a:r>
          </a:p>
          <a:p>
            <a:endParaRPr lang="en-US" altLang="zh-CN" sz="1898" dirty="0"/>
          </a:p>
          <a:p>
            <a:endParaRPr lang="en-US" altLang="zh-CN" sz="1898" dirty="0"/>
          </a:p>
          <a:p>
            <a:pPr marL="482209" indent="-482209">
              <a:buFont typeface="Arial" panose="020B0604020202020204" pitchFamily="34" charset="0"/>
              <a:buChar char="•"/>
            </a:pPr>
            <a:r>
              <a:rPr lang="en-US" altLang="zh-CN" sz="2953" dirty="0"/>
              <a:t>What do we want to do by a generative model?</a:t>
            </a:r>
          </a:p>
          <a:p>
            <a:pPr marL="301381" indent="-301381">
              <a:buFont typeface="Arial" panose="020B0604020202020204" pitchFamily="34" charset="0"/>
              <a:buChar char="•"/>
            </a:pPr>
            <a:r>
              <a:rPr lang="en-US" altLang="zh-CN" sz="1898" dirty="0"/>
              <a:t>Density estimation </a:t>
            </a:r>
          </a:p>
          <a:p>
            <a:pPr marL="301381" indent="-301381">
              <a:buFont typeface="Arial" panose="020B0604020202020204" pitchFamily="34" charset="0"/>
              <a:buChar char="•"/>
            </a:pPr>
            <a:r>
              <a:rPr lang="en-US" altLang="zh-CN" sz="1898" dirty="0"/>
              <a:t>Data completion (image/audio super resolution)</a:t>
            </a:r>
          </a:p>
          <a:p>
            <a:pPr marL="301381" indent="-301381">
              <a:buFont typeface="Arial" panose="020B0604020202020204" pitchFamily="34" charset="0"/>
              <a:buChar char="•"/>
            </a:pPr>
            <a:r>
              <a:rPr lang="en-US" altLang="zh-CN" sz="1898" dirty="0"/>
              <a:t>Data generation </a:t>
            </a:r>
          </a:p>
          <a:p>
            <a:pPr marL="301381" indent="-301381">
              <a:buFont typeface="Arial" panose="020B0604020202020204" pitchFamily="34" charset="0"/>
              <a:buChar char="•"/>
            </a:pPr>
            <a:r>
              <a:rPr lang="en-US" altLang="zh-CN" sz="1898" dirty="0"/>
              <a:t>Unsupervised representation learning</a:t>
            </a:r>
          </a:p>
          <a:p>
            <a:pPr marL="301381" indent="-301381">
              <a:buFont typeface="Arial" panose="020B0604020202020204" pitchFamily="34" charset="0"/>
              <a:buChar char="•"/>
            </a:pPr>
            <a:r>
              <a:rPr lang="en-US" altLang="zh-CN" sz="1898" dirty="0"/>
              <a:t>Etc.</a:t>
            </a:r>
          </a:p>
          <a:p>
            <a:endParaRPr lang="en-US" altLang="zh-CN" sz="1898" dirty="0"/>
          </a:p>
          <a:p>
            <a:pPr marL="482209" indent="-482209">
              <a:buFont typeface="Arial" panose="020B0604020202020204" pitchFamily="34" charset="0"/>
              <a:buChar char="•"/>
            </a:pPr>
            <a:r>
              <a:rPr lang="en-US" altLang="zh-CN" sz="2953" dirty="0"/>
              <a:t>How to construct?</a:t>
            </a:r>
          </a:p>
          <a:p>
            <a:r>
              <a:rPr lang="en-US" altLang="zh-CN" sz="1898" dirty="0"/>
              <a:t>First question: how do we model the joint distribution of many random variables?</a:t>
            </a:r>
          </a:p>
          <a:p>
            <a:r>
              <a:rPr lang="en-US" altLang="zh-CN" sz="1898" dirty="0"/>
              <a:t>Second: how to learn it?</a:t>
            </a:r>
          </a:p>
        </p:txBody>
      </p:sp>
    </p:spTree>
    <p:extLst>
      <p:ext uri="{BB962C8B-B14F-4D97-AF65-F5344CB8AC3E}">
        <p14:creationId xmlns:p14="http://schemas.microsoft.com/office/powerpoint/2010/main" val="3742547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516954" y="377570"/>
            <a:ext cx="7795616" cy="646331"/>
          </a:xfrm>
          <a:prstGeom prst="rect">
            <a:avLst/>
          </a:prstGeom>
          <a:noFill/>
        </p:spPr>
        <p:txBody>
          <a:bodyPr wrap="square" rtlCol="0">
            <a:spAutoFit/>
          </a:bodyPr>
          <a:lstStyle/>
          <a:p>
            <a:r>
              <a:rPr lang="en-US" altLang="zh-CN" sz="3600" dirty="0">
                <a:latin typeface="Adobe Devanagari" panose="02040503050201020203" pitchFamily="18" charset="0"/>
                <a:cs typeface="Adobe Devanagari" panose="02040503050201020203" pitchFamily="18" charset="0"/>
              </a:rPr>
              <a:t>Multi-scale </a:t>
            </a:r>
            <a:r>
              <a:rPr lang="en-US" altLang="zh-CN" sz="3600" dirty="0" err="1">
                <a:latin typeface="Adobe Devanagari" panose="02040503050201020203" pitchFamily="18" charset="0"/>
                <a:cs typeface="Adobe Devanagari" panose="02040503050201020203" pitchFamily="18" charset="0"/>
              </a:rPr>
              <a:t>architectrue</a:t>
            </a:r>
            <a:endParaRPr lang="zh-CN" altLang="en-US" sz="3375" dirty="0">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3"/>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20</a:t>
            </a:fld>
            <a:r>
              <a:rPr lang="en-US" sz="2109" dirty="0">
                <a:solidFill>
                  <a:schemeClr val="tx1"/>
                </a:solidFill>
              </a:rPr>
              <a:t>/18</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235DD62-5CB2-4349-9965-8D90D2BB1194}"/>
                  </a:ext>
                </a:extLst>
              </p:cNvPr>
              <p:cNvSpPr txBox="1"/>
              <p:nvPr/>
            </p:nvSpPr>
            <p:spPr>
              <a:xfrm>
                <a:off x="488929" y="1401364"/>
                <a:ext cx="10196302" cy="3323795"/>
              </a:xfrm>
              <a:prstGeom prst="rect">
                <a:avLst/>
              </a:prstGeom>
              <a:noFill/>
            </p:spPr>
            <p:txBody>
              <a:bodyPr wrap="square" rtlCol="0">
                <a:spAutoFit/>
              </a:bodyPr>
              <a:lstStyle/>
              <a:p>
                <a:r>
                  <a:rPr lang="en-US" altLang="zh-CN" dirty="0"/>
                  <a:t>The squeezing operation transforms an </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oMath>
                </a14:m>
                <a:r>
                  <a:rPr lang="en-US" altLang="zh-CN" dirty="0"/>
                  <a:t> tensor into an </a:t>
                </a:r>
                <a14:m>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𝑠</m:t>
                        </m:r>
                      </m:num>
                      <m:den>
                        <m:r>
                          <a:rPr lang="en-US" altLang="zh-CN" b="0" i="1" smtClean="0">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𝑠</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𝑐</m:t>
                    </m:r>
                  </m:oMath>
                </a14:m>
                <a:r>
                  <a:rPr lang="en-US" altLang="zh-CN" dirty="0"/>
                  <a:t> tensor (see Figure 3),</a:t>
                </a:r>
              </a:p>
              <a:p>
                <a:r>
                  <a:rPr lang="en-US" altLang="zh-CN" dirty="0"/>
                  <a:t>effectively trading spatial size for number of channels.</a:t>
                </a:r>
              </a:p>
              <a:p>
                <a:endParaRPr lang="en-US" altLang="zh-CN" dirty="0"/>
              </a:p>
              <a:p>
                <a:r>
                  <a:rPr lang="en-US" altLang="zh-CN" dirty="0"/>
                  <a:t>At each scale, we combine several operations into a sequence: </a:t>
                </a:r>
              </a:p>
              <a:p>
                <a:pPr marL="285750" indent="-285750">
                  <a:buFont typeface="Arial" panose="020B0604020202020204" pitchFamily="34" charset="0"/>
                  <a:buChar char="•"/>
                </a:pPr>
                <a:r>
                  <a:rPr lang="en-US" altLang="zh-CN" dirty="0"/>
                  <a:t>three coupling layers with alternating checkerboard masks</a:t>
                </a:r>
              </a:p>
              <a:p>
                <a:pPr marL="285750" indent="-285750">
                  <a:buFont typeface="Arial" panose="020B0604020202020204" pitchFamily="34" charset="0"/>
                  <a:buChar char="•"/>
                </a:pPr>
                <a:r>
                  <a:rPr lang="en-US" altLang="zh-CN" dirty="0"/>
                  <a:t>a squeezing operation</a:t>
                </a:r>
              </a:p>
              <a:p>
                <a:pPr marL="285750" indent="-285750">
                  <a:buFont typeface="Arial" panose="020B0604020202020204" pitchFamily="34" charset="0"/>
                  <a:buChar char="•"/>
                </a:pPr>
                <a:r>
                  <a:rPr lang="en-US" altLang="zh-CN" dirty="0"/>
                  <a:t>three more coupling layers with alternating channel-wise masking</a:t>
                </a:r>
              </a:p>
              <a:p>
                <a:pPr marL="285750" indent="-285750">
                  <a:buFont typeface="Arial" panose="020B0604020202020204" pitchFamily="34" charset="0"/>
                  <a:buChar char="•"/>
                </a:pPr>
                <a:r>
                  <a:rPr lang="en-US" altLang="zh-CN" dirty="0"/>
                  <a:t>four coupling layers with alternating checkerboard masks.</a:t>
                </a:r>
              </a:p>
              <a:p>
                <a:pPr marL="285750" indent="-285750">
                  <a:buFont typeface="Arial" panose="020B0604020202020204" pitchFamily="34" charset="0"/>
                  <a:buChar char="•"/>
                </a:pPr>
                <a:endParaRPr lang="en-US" altLang="zh-CN" dirty="0"/>
              </a:p>
              <a:p>
                <a:endParaRPr lang="en-US" altLang="zh-CN" dirty="0"/>
              </a:p>
              <a:p>
                <a:endParaRPr lang="en-US" altLang="zh-CN" sz="2400" b="1" dirty="0">
                  <a:latin typeface="Adobe Devanagari" panose="02040503050201020203" pitchFamily="18" charset="0"/>
                  <a:cs typeface="Adobe Devanagari" panose="02040503050201020203" pitchFamily="18" charset="0"/>
                </a:endParaRPr>
              </a:p>
            </p:txBody>
          </p:sp>
        </mc:Choice>
        <mc:Fallback xmlns="">
          <p:sp>
            <p:nvSpPr>
              <p:cNvPr id="10" name="文本框 9">
                <a:extLst>
                  <a:ext uri="{FF2B5EF4-FFF2-40B4-BE49-F238E27FC236}">
                    <a16:creationId xmlns:a16="http://schemas.microsoft.com/office/drawing/2014/main" id="{8235DD62-5CB2-4349-9965-8D90D2BB1194}"/>
                  </a:ext>
                </a:extLst>
              </p:cNvPr>
              <p:cNvSpPr txBox="1">
                <a:spLocks noRot="1" noChangeAspect="1" noMove="1" noResize="1" noEditPoints="1" noAdjustHandles="1" noChangeArrowheads="1" noChangeShapeType="1" noTextEdit="1"/>
              </p:cNvSpPr>
              <p:nvPr/>
            </p:nvSpPr>
            <p:spPr>
              <a:xfrm>
                <a:off x="488929" y="1401364"/>
                <a:ext cx="10196302" cy="3323795"/>
              </a:xfrm>
              <a:prstGeom prst="rect">
                <a:avLst/>
              </a:prstGeom>
              <a:blipFill>
                <a:blip r:embed="rId4"/>
                <a:stretch>
                  <a:fillRect l="-47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B2F5FEE-BD90-4665-B7C7-7F792D9B20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739" y="4054781"/>
            <a:ext cx="6066046" cy="2095682"/>
          </a:xfrm>
          <a:prstGeom prst="rect">
            <a:avLst/>
          </a:prstGeom>
        </p:spPr>
      </p:pic>
    </p:spTree>
    <p:extLst>
      <p:ext uri="{BB962C8B-B14F-4D97-AF65-F5344CB8AC3E}">
        <p14:creationId xmlns:p14="http://schemas.microsoft.com/office/powerpoint/2010/main" val="314435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516954" y="423905"/>
            <a:ext cx="7795616" cy="646331"/>
          </a:xfrm>
          <a:prstGeom prst="rect">
            <a:avLst/>
          </a:prstGeom>
          <a:noFill/>
        </p:spPr>
        <p:txBody>
          <a:bodyPr wrap="square" rtlCol="0">
            <a:spAutoFit/>
          </a:bodyPr>
          <a:lstStyle/>
          <a:p>
            <a:r>
              <a:rPr lang="en-US" altLang="zh-CN" sz="3600" dirty="0">
                <a:latin typeface="Adobe Devanagari" panose="02040503050201020203" pitchFamily="18" charset="0"/>
                <a:cs typeface="Adobe Devanagari" panose="02040503050201020203" pitchFamily="18" charset="0"/>
              </a:rPr>
              <a:t>Experiments and results</a:t>
            </a:r>
            <a:endParaRPr lang="zh-CN" altLang="en-US" sz="3375" dirty="0">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3"/>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21</a:t>
            </a:fld>
            <a:r>
              <a:rPr lang="en-US" sz="2109" dirty="0">
                <a:solidFill>
                  <a:schemeClr val="tx1"/>
                </a:solidFill>
              </a:rPr>
              <a:t>/18</a:t>
            </a:r>
          </a:p>
        </p:txBody>
      </p:sp>
      <p:pic>
        <p:nvPicPr>
          <p:cNvPr id="6" name="图片 5">
            <a:extLst>
              <a:ext uri="{FF2B5EF4-FFF2-40B4-BE49-F238E27FC236}">
                <a16:creationId xmlns:a16="http://schemas.microsoft.com/office/drawing/2014/main" id="{9B2F5FEE-BD90-4665-B7C7-7F792D9B20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954" y="1189033"/>
            <a:ext cx="6066046" cy="2095682"/>
          </a:xfrm>
          <a:prstGeom prst="rect">
            <a:avLst/>
          </a:prstGeom>
        </p:spPr>
      </p:pic>
      <p:pic>
        <p:nvPicPr>
          <p:cNvPr id="5" name="图片 4">
            <a:extLst>
              <a:ext uri="{FF2B5EF4-FFF2-40B4-BE49-F238E27FC236}">
                <a16:creationId xmlns:a16="http://schemas.microsoft.com/office/drawing/2014/main" id="{FF089369-369C-4A28-83C0-67CF3746CCDB}"/>
              </a:ext>
            </a:extLst>
          </p:cNvPr>
          <p:cNvPicPr>
            <a:picLocks noChangeAspect="1"/>
          </p:cNvPicPr>
          <p:nvPr/>
        </p:nvPicPr>
        <p:blipFill>
          <a:blip r:embed="rId5"/>
          <a:stretch>
            <a:fillRect/>
          </a:stretch>
        </p:blipFill>
        <p:spPr>
          <a:xfrm>
            <a:off x="648502" y="3429000"/>
            <a:ext cx="3296992" cy="1236372"/>
          </a:xfrm>
          <a:prstGeom prst="rect">
            <a:avLst/>
          </a:prstGeom>
        </p:spPr>
      </p:pic>
      <p:pic>
        <p:nvPicPr>
          <p:cNvPr id="8" name="图片 7">
            <a:extLst>
              <a:ext uri="{FF2B5EF4-FFF2-40B4-BE49-F238E27FC236}">
                <a16:creationId xmlns:a16="http://schemas.microsoft.com/office/drawing/2014/main" id="{EC3A6B09-22DF-4A1B-8353-CB8D64D98463}"/>
              </a:ext>
            </a:extLst>
          </p:cNvPr>
          <p:cNvPicPr>
            <a:picLocks noChangeAspect="1"/>
          </p:cNvPicPr>
          <p:nvPr/>
        </p:nvPicPr>
        <p:blipFill>
          <a:blip r:embed="rId6"/>
          <a:stretch>
            <a:fillRect/>
          </a:stretch>
        </p:blipFill>
        <p:spPr>
          <a:xfrm>
            <a:off x="4013871" y="3429000"/>
            <a:ext cx="3296992" cy="1236372"/>
          </a:xfrm>
          <a:prstGeom prst="rect">
            <a:avLst/>
          </a:prstGeom>
        </p:spPr>
      </p:pic>
      <p:pic>
        <p:nvPicPr>
          <p:cNvPr id="14" name="图片 13">
            <a:extLst>
              <a:ext uri="{FF2B5EF4-FFF2-40B4-BE49-F238E27FC236}">
                <a16:creationId xmlns:a16="http://schemas.microsoft.com/office/drawing/2014/main" id="{5F2D81CD-48D0-4A66-BDC9-C86E8C19E3C9}"/>
              </a:ext>
            </a:extLst>
          </p:cNvPr>
          <p:cNvPicPr>
            <a:picLocks noChangeAspect="1"/>
          </p:cNvPicPr>
          <p:nvPr/>
        </p:nvPicPr>
        <p:blipFill>
          <a:blip r:embed="rId7"/>
          <a:stretch>
            <a:fillRect/>
          </a:stretch>
        </p:blipFill>
        <p:spPr>
          <a:xfrm>
            <a:off x="648502" y="4717780"/>
            <a:ext cx="3296992" cy="1236372"/>
          </a:xfrm>
          <a:prstGeom prst="rect">
            <a:avLst/>
          </a:prstGeom>
        </p:spPr>
      </p:pic>
      <p:pic>
        <p:nvPicPr>
          <p:cNvPr id="15" name="图片 14">
            <a:extLst>
              <a:ext uri="{FF2B5EF4-FFF2-40B4-BE49-F238E27FC236}">
                <a16:creationId xmlns:a16="http://schemas.microsoft.com/office/drawing/2014/main" id="{0BD8F1FD-189D-4D22-8534-B511D87BE7F8}"/>
              </a:ext>
            </a:extLst>
          </p:cNvPr>
          <p:cNvPicPr>
            <a:picLocks noChangeAspect="1"/>
          </p:cNvPicPr>
          <p:nvPr/>
        </p:nvPicPr>
        <p:blipFill>
          <a:blip r:embed="rId8"/>
          <a:stretch>
            <a:fillRect/>
          </a:stretch>
        </p:blipFill>
        <p:spPr>
          <a:xfrm>
            <a:off x="4013871" y="4717780"/>
            <a:ext cx="3296992" cy="1236372"/>
          </a:xfrm>
          <a:prstGeom prst="rect">
            <a:avLst/>
          </a:prstGeom>
        </p:spPr>
      </p:pic>
    </p:spTree>
    <p:extLst>
      <p:ext uri="{BB962C8B-B14F-4D97-AF65-F5344CB8AC3E}">
        <p14:creationId xmlns:p14="http://schemas.microsoft.com/office/powerpoint/2010/main" val="354132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516954" y="377570"/>
            <a:ext cx="7795616" cy="646331"/>
          </a:xfrm>
          <a:prstGeom prst="rect">
            <a:avLst/>
          </a:prstGeom>
          <a:noFill/>
        </p:spPr>
        <p:txBody>
          <a:bodyPr wrap="square" rtlCol="0">
            <a:spAutoFit/>
          </a:bodyPr>
          <a:lstStyle/>
          <a:p>
            <a:r>
              <a:rPr lang="en-US" altLang="zh-CN" sz="3600" dirty="0">
                <a:latin typeface="Adobe Devanagari" panose="02040503050201020203" pitchFamily="18" charset="0"/>
                <a:cs typeface="Adobe Devanagari" panose="02040503050201020203" pitchFamily="18" charset="0"/>
              </a:rPr>
              <a:t>Glow Generative Flow</a:t>
            </a:r>
            <a:endParaRPr lang="zh-CN" altLang="en-US" sz="3375" dirty="0">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3"/>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22</a:t>
            </a:fld>
            <a:r>
              <a:rPr lang="en-US" sz="2109" dirty="0">
                <a:solidFill>
                  <a:schemeClr val="tx1"/>
                </a:solidFill>
              </a:rPr>
              <a:t>/18</a:t>
            </a:r>
          </a:p>
        </p:txBody>
      </p:sp>
      <p:sp>
        <p:nvSpPr>
          <p:cNvPr id="10" name="文本框 9">
            <a:extLst>
              <a:ext uri="{FF2B5EF4-FFF2-40B4-BE49-F238E27FC236}">
                <a16:creationId xmlns:a16="http://schemas.microsoft.com/office/drawing/2014/main" id="{8235DD62-5CB2-4349-9965-8D90D2BB1194}"/>
              </a:ext>
            </a:extLst>
          </p:cNvPr>
          <p:cNvSpPr txBox="1"/>
          <p:nvPr/>
        </p:nvSpPr>
        <p:spPr>
          <a:xfrm>
            <a:off x="309564" y="1452808"/>
            <a:ext cx="10196302" cy="738664"/>
          </a:xfrm>
          <a:prstGeom prst="rect">
            <a:avLst/>
          </a:prstGeom>
          <a:noFill/>
        </p:spPr>
        <p:txBody>
          <a:bodyPr wrap="square" rtlCol="0">
            <a:spAutoFit/>
          </a:bodyPr>
          <a:lstStyle/>
          <a:p>
            <a:endParaRPr lang="en-US" altLang="zh-CN" dirty="0"/>
          </a:p>
          <a:p>
            <a:endParaRPr lang="en-US" altLang="zh-CN" sz="2400" b="1" dirty="0">
              <a:latin typeface="Adobe Devanagari" panose="02040503050201020203" pitchFamily="18" charset="0"/>
              <a:cs typeface="Adobe Devanagari" panose="02040503050201020203" pitchFamily="18" charset="0"/>
            </a:endParaRPr>
          </a:p>
        </p:txBody>
      </p:sp>
      <p:pic>
        <p:nvPicPr>
          <p:cNvPr id="6" name="图片 5">
            <a:extLst>
              <a:ext uri="{FF2B5EF4-FFF2-40B4-BE49-F238E27FC236}">
                <a16:creationId xmlns:a16="http://schemas.microsoft.com/office/drawing/2014/main" id="{44376B48-99B2-4814-8C0D-D34D869A0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361" y="1023901"/>
            <a:ext cx="5913632" cy="2278577"/>
          </a:xfrm>
          <a:prstGeom prst="rect">
            <a:avLst/>
          </a:prstGeom>
        </p:spPr>
      </p:pic>
      <p:pic>
        <p:nvPicPr>
          <p:cNvPr id="11" name="图片 10">
            <a:extLst>
              <a:ext uri="{FF2B5EF4-FFF2-40B4-BE49-F238E27FC236}">
                <a16:creationId xmlns:a16="http://schemas.microsoft.com/office/drawing/2014/main" id="{38CD3F01-A4E3-42B0-876A-2D4050234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361" y="3302478"/>
            <a:ext cx="5372566" cy="2926334"/>
          </a:xfrm>
          <a:prstGeom prst="rect">
            <a:avLst/>
          </a:prstGeom>
        </p:spPr>
      </p:pic>
      <p:pic>
        <p:nvPicPr>
          <p:cNvPr id="13" name="图片 12">
            <a:extLst>
              <a:ext uri="{FF2B5EF4-FFF2-40B4-BE49-F238E27FC236}">
                <a16:creationId xmlns:a16="http://schemas.microsoft.com/office/drawing/2014/main" id="{202D8BB4-7F68-4756-BE2B-83F92C439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1422" y="1475523"/>
            <a:ext cx="5609007" cy="4359018"/>
          </a:xfrm>
          <a:prstGeom prst="rect">
            <a:avLst/>
          </a:prstGeom>
        </p:spPr>
      </p:pic>
    </p:spTree>
    <p:extLst>
      <p:ext uri="{BB962C8B-B14F-4D97-AF65-F5344CB8AC3E}">
        <p14:creationId xmlns:p14="http://schemas.microsoft.com/office/powerpoint/2010/main" val="3189397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741613"/>
          </a:xfrm>
          <a:prstGeom prst="rect">
            <a:avLst/>
          </a:prstGeom>
          <a:noFill/>
        </p:spPr>
        <p:txBody>
          <a:bodyPr wrap="square" rtlCol="0">
            <a:spAutoFit/>
          </a:bodyPr>
          <a:lstStyle/>
          <a:p>
            <a:r>
              <a:rPr lang="en-US" altLang="zh-CN" sz="4219" dirty="0"/>
              <a:t>CONTENT</a:t>
            </a:r>
            <a:endParaRPr lang="zh-CN" altLang="en-US" sz="4219" dirty="0"/>
          </a:p>
        </p:txBody>
      </p:sp>
      <p:pic>
        <p:nvPicPr>
          <p:cNvPr id="3" name="图片 2"/>
          <p:cNvPicPr>
            <a:picLocks noChangeAspect="1"/>
          </p:cNvPicPr>
          <p:nvPr/>
        </p:nvPicPr>
        <p:blipFill>
          <a:blip r:embed="rId2"/>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3</a:t>
            </a:fld>
            <a:r>
              <a:rPr lang="en-US" sz="2109" dirty="0">
                <a:solidFill>
                  <a:schemeClr val="tx1"/>
                </a:solidFill>
              </a:rPr>
              <a:t>/18</a:t>
            </a:r>
          </a:p>
        </p:txBody>
      </p:sp>
      <p:sp>
        <p:nvSpPr>
          <p:cNvPr id="5" name="文本框 4">
            <a:extLst>
              <a:ext uri="{FF2B5EF4-FFF2-40B4-BE49-F238E27FC236}">
                <a16:creationId xmlns:a16="http://schemas.microsoft.com/office/drawing/2014/main" id="{E4466C22-C4C9-43E3-8789-5CEF3C3E7CAB}"/>
              </a:ext>
            </a:extLst>
          </p:cNvPr>
          <p:cNvSpPr txBox="1"/>
          <p:nvPr/>
        </p:nvSpPr>
        <p:spPr>
          <a:xfrm>
            <a:off x="322958" y="1538073"/>
            <a:ext cx="10206632" cy="3889206"/>
          </a:xfrm>
          <a:prstGeom prst="rect">
            <a:avLst/>
          </a:prstGeom>
          <a:noFill/>
        </p:spPr>
        <p:txBody>
          <a:bodyPr wrap="square" rtlCol="0">
            <a:spAutoFit/>
          </a:bodyPr>
          <a:lstStyle/>
          <a:p>
            <a:r>
              <a:rPr lang="en-US" altLang="zh-CN" sz="1898" dirty="0"/>
              <a:t>• Fully observed likelihood-based models</a:t>
            </a:r>
          </a:p>
          <a:p>
            <a:r>
              <a:rPr lang="en-US" altLang="zh-CN" sz="1898" dirty="0"/>
              <a:t>    • Autoregressive</a:t>
            </a:r>
          </a:p>
          <a:p>
            <a:r>
              <a:rPr lang="en-US" altLang="zh-CN" sz="1898" dirty="0"/>
              <a:t>    • Flow-based models</a:t>
            </a:r>
          </a:p>
          <a:p>
            <a:endParaRPr lang="en-US" altLang="zh-CN" sz="1898" dirty="0"/>
          </a:p>
          <a:p>
            <a:r>
              <a:rPr lang="en-US" altLang="zh-CN" sz="1898" dirty="0"/>
              <a:t>• Latent variable models</a:t>
            </a:r>
          </a:p>
          <a:p>
            <a:r>
              <a:rPr lang="en-US" altLang="zh-CN" sz="1898" dirty="0"/>
              <a:t>    • Variational autoencoder</a:t>
            </a:r>
          </a:p>
          <a:p>
            <a:endParaRPr lang="en-US" altLang="zh-CN" sz="1898" dirty="0"/>
          </a:p>
          <a:p>
            <a:r>
              <a:rPr lang="en-US" altLang="zh-CN" sz="1898" dirty="0"/>
              <a:t>• Combinations of basic models</a:t>
            </a:r>
          </a:p>
          <a:p>
            <a:endParaRPr lang="en-US" altLang="zh-CN" sz="1898" dirty="0"/>
          </a:p>
          <a:p>
            <a:r>
              <a:rPr lang="en-US" altLang="zh-CN" sz="1898" dirty="0"/>
              <a:t>• Implicit generative models—Generative Adversarial Networks</a:t>
            </a:r>
            <a:endParaRPr lang="en-US" altLang="zh-CN" sz="3375" dirty="0"/>
          </a:p>
          <a:p>
            <a:r>
              <a:rPr lang="en-US" altLang="zh-CN" sz="1898" dirty="0"/>
              <a:t>    • GAN and its variants</a:t>
            </a:r>
          </a:p>
          <a:p>
            <a:r>
              <a:rPr lang="en-US" altLang="zh-CN" sz="1898" dirty="0"/>
              <a:t>    • Property of GAN: convergence, stability and robustness</a:t>
            </a:r>
          </a:p>
          <a:p>
            <a:endParaRPr lang="en-US" altLang="zh-CN" sz="1898" dirty="0"/>
          </a:p>
        </p:txBody>
      </p:sp>
    </p:spTree>
    <p:extLst>
      <p:ext uri="{BB962C8B-B14F-4D97-AF65-F5344CB8AC3E}">
        <p14:creationId xmlns:p14="http://schemas.microsoft.com/office/powerpoint/2010/main" val="2280129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b="1" dirty="0"/>
              <a:t>Autoregressive Models</a:t>
            </a:r>
            <a:endParaRPr lang="zh-CN" altLang="en-US" sz="3375" dirty="0"/>
          </a:p>
        </p:txBody>
      </p:sp>
      <p:pic>
        <p:nvPicPr>
          <p:cNvPr id="3" name="图片 2"/>
          <p:cNvPicPr>
            <a:picLocks noChangeAspect="1"/>
          </p:cNvPicPr>
          <p:nvPr/>
        </p:nvPicPr>
        <p:blipFill>
          <a:blip r:embed="rId3"/>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4</a:t>
            </a:fld>
            <a:r>
              <a:rPr lang="en-US" sz="2109" dirty="0">
                <a:solidFill>
                  <a:schemeClr val="tx1"/>
                </a:solidFill>
              </a:rPr>
              <a:t>/18</a:t>
            </a:r>
          </a:p>
        </p:txBody>
      </p:sp>
      <p:sp>
        <p:nvSpPr>
          <p:cNvPr id="5" name="文本框 4">
            <a:extLst>
              <a:ext uri="{FF2B5EF4-FFF2-40B4-BE49-F238E27FC236}">
                <a16:creationId xmlns:a16="http://schemas.microsoft.com/office/drawing/2014/main" id="{577E9335-03DE-411C-8D5F-4B472D47E5F0}"/>
              </a:ext>
            </a:extLst>
          </p:cNvPr>
          <p:cNvSpPr txBox="1"/>
          <p:nvPr/>
        </p:nvSpPr>
        <p:spPr>
          <a:xfrm>
            <a:off x="631031" y="1259087"/>
            <a:ext cx="10126266" cy="4181273"/>
          </a:xfrm>
          <a:prstGeom prst="rect">
            <a:avLst/>
          </a:prstGeom>
          <a:noFill/>
        </p:spPr>
        <p:txBody>
          <a:bodyPr wrap="square" rtlCol="0">
            <a:spAutoFit/>
          </a:bodyPr>
          <a:lstStyle/>
          <a:p>
            <a:r>
              <a:rPr lang="en-US" altLang="zh-CN" sz="1898" dirty="0"/>
              <a:t>Using Chain Rule to represent joint distribution:</a:t>
            </a:r>
          </a:p>
          <a:p>
            <a:endParaRPr lang="en-US" altLang="zh-CN" sz="1898" dirty="0"/>
          </a:p>
          <a:p>
            <a:endParaRPr lang="en-US" altLang="zh-CN" sz="1898" dirty="0"/>
          </a:p>
          <a:p>
            <a:r>
              <a:rPr lang="en-US" altLang="zh-CN" sz="1898" dirty="0"/>
              <a:t>How to parameterize the conditional distribution?</a:t>
            </a:r>
          </a:p>
          <a:p>
            <a:pPr marL="301381" indent="-301381">
              <a:buFont typeface="Arial" panose="020B0604020202020204" pitchFamily="34" charset="0"/>
              <a:buChar char="•"/>
            </a:pPr>
            <a:r>
              <a:rPr lang="en-US" altLang="zh-CN" sz="1898" dirty="0"/>
              <a:t>General parametric model such as logistic regression needs too much parameters on a high dimension dataset.</a:t>
            </a:r>
          </a:p>
          <a:p>
            <a:pPr marL="301381" indent="-301381">
              <a:buFont typeface="Arial" panose="020B0604020202020204" pitchFamily="34" charset="0"/>
              <a:buChar char="•"/>
            </a:pPr>
            <a:endParaRPr lang="en-US" altLang="zh-CN" sz="1898" dirty="0"/>
          </a:p>
          <a:p>
            <a:pPr marL="301381" indent="-301381">
              <a:buFont typeface="Arial" panose="020B0604020202020204" pitchFamily="34" charset="0"/>
              <a:buChar char="•"/>
            </a:pPr>
            <a:r>
              <a:rPr lang="en-US" altLang="zh-CN" sz="1898" dirty="0"/>
              <a:t>Neural Networks! (more flexible and more model capacity)</a:t>
            </a:r>
          </a:p>
          <a:p>
            <a:pPr marL="301381" indent="-301381">
              <a:buFont typeface="Arial" panose="020B0604020202020204" pitchFamily="34" charset="0"/>
              <a:buChar char="•"/>
            </a:pPr>
            <a:endParaRPr lang="en-US" altLang="zh-CN" sz="1898" dirty="0"/>
          </a:p>
          <a:p>
            <a:r>
              <a:rPr lang="en-US" altLang="zh-CN" sz="1898" dirty="0"/>
              <a:t>Models:</a:t>
            </a:r>
          </a:p>
          <a:p>
            <a:pPr marL="301381" indent="-301381">
              <a:buFont typeface="Arial" panose="020B0604020202020204" pitchFamily="34" charset="0"/>
              <a:buChar char="•"/>
            </a:pPr>
            <a:r>
              <a:rPr lang="en-US" altLang="zh-CN" sz="1898" dirty="0"/>
              <a:t>NADE(Tie weights to reduce the number of parameters and speed up computation)</a:t>
            </a:r>
          </a:p>
          <a:p>
            <a:pPr marL="301381" indent="-301381">
              <a:buFont typeface="Arial" panose="020B0604020202020204" pitchFamily="34" charset="0"/>
              <a:buChar char="•"/>
            </a:pPr>
            <a:r>
              <a:rPr lang="en-US" altLang="zh-CN" sz="1898" dirty="0"/>
              <a:t>MADE: Masked Autoregressive density estimator(use masks to disallow certain paths)</a:t>
            </a:r>
          </a:p>
          <a:p>
            <a:pPr marL="301381" indent="-301381">
              <a:buFont typeface="Arial" panose="020B0604020202020204" pitchFamily="34" charset="0"/>
              <a:buChar char="•"/>
            </a:pPr>
            <a:r>
              <a:rPr lang="en-US" altLang="zh-CN" sz="1898" dirty="0"/>
              <a:t>Pixel RNN and Pixel CNN(van den Oord, 2016)</a:t>
            </a:r>
          </a:p>
          <a:p>
            <a:endParaRPr lang="zh-CN" altLang="en-US" sz="1898" dirty="0"/>
          </a:p>
        </p:txBody>
      </p:sp>
      <p:pic>
        <p:nvPicPr>
          <p:cNvPr id="12" name="图片 11">
            <a:extLst>
              <a:ext uri="{FF2B5EF4-FFF2-40B4-BE49-F238E27FC236}">
                <a16:creationId xmlns:a16="http://schemas.microsoft.com/office/drawing/2014/main" id="{076226E3-3EDA-4D0B-9970-DE2B6D9CDFF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158008" y="1699210"/>
            <a:ext cx="6432267" cy="241554"/>
          </a:xfrm>
          <a:prstGeom prst="rect">
            <a:avLst/>
          </a:prstGeom>
        </p:spPr>
      </p:pic>
    </p:spTree>
    <p:extLst>
      <p:ext uri="{BB962C8B-B14F-4D97-AF65-F5344CB8AC3E}">
        <p14:creationId xmlns:p14="http://schemas.microsoft.com/office/powerpoint/2010/main" val="4270940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b="1" dirty="0"/>
              <a:t>Pixel RNN</a:t>
            </a:r>
            <a:endParaRPr lang="zh-CN" altLang="en-US" sz="3375" dirty="0"/>
          </a:p>
        </p:txBody>
      </p:sp>
      <p:pic>
        <p:nvPicPr>
          <p:cNvPr id="3" name="图片 2"/>
          <p:cNvPicPr>
            <a:picLocks noChangeAspect="1"/>
          </p:cNvPicPr>
          <p:nvPr/>
        </p:nvPicPr>
        <p:blipFill>
          <a:blip r:embed="rId4"/>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5</a:t>
            </a:fld>
            <a:r>
              <a:rPr lang="en-US" sz="2109" dirty="0">
                <a:solidFill>
                  <a:schemeClr val="tx1"/>
                </a:solidFill>
              </a:rPr>
              <a:t>/18</a:t>
            </a:r>
          </a:p>
        </p:txBody>
      </p:sp>
      <p:pic>
        <p:nvPicPr>
          <p:cNvPr id="5" name="图片 4">
            <a:extLst>
              <a:ext uri="{FF2B5EF4-FFF2-40B4-BE49-F238E27FC236}">
                <a16:creationId xmlns:a16="http://schemas.microsoft.com/office/drawing/2014/main" id="{9A2F0F28-EE56-41D3-B648-E6BCAB43DD49}"/>
              </a:ext>
            </a:extLst>
          </p:cNvPr>
          <p:cNvPicPr>
            <a:picLocks noChangeAspect="1"/>
          </p:cNvPicPr>
          <p:nvPr/>
        </p:nvPicPr>
        <p:blipFill>
          <a:blip r:embed="rId5"/>
          <a:stretch>
            <a:fillRect/>
          </a:stretch>
        </p:blipFill>
        <p:spPr>
          <a:xfrm>
            <a:off x="711399" y="1178719"/>
            <a:ext cx="1412652" cy="1378694"/>
          </a:xfrm>
          <a:prstGeom prst="rect">
            <a:avLst/>
          </a:prstGeom>
        </p:spPr>
      </p:pic>
      <p:pic>
        <p:nvPicPr>
          <p:cNvPr id="11" name="图片 10">
            <a:extLst>
              <a:ext uri="{FF2B5EF4-FFF2-40B4-BE49-F238E27FC236}">
                <a16:creationId xmlns:a16="http://schemas.microsoft.com/office/drawing/2014/main" id="{A4912372-AC9F-456E-85F5-84348D87F5D1}"/>
              </a:ext>
            </a:extLst>
          </p:cNvPr>
          <p:cNvPicPr>
            <a:picLocks noChangeAspect="1"/>
          </p:cNvPicPr>
          <p:nvPr/>
        </p:nvPicPr>
        <p:blipFill>
          <a:blip r:embed="rId6"/>
          <a:stretch>
            <a:fillRect/>
          </a:stretch>
        </p:blipFill>
        <p:spPr>
          <a:xfrm>
            <a:off x="3363516" y="1196578"/>
            <a:ext cx="1548484" cy="1154571"/>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331E069-5BAB-4B7D-B1B7-FCD80906520A}"/>
                  </a:ext>
                </a:extLst>
              </p:cNvPr>
              <p:cNvSpPr txBox="1"/>
              <p:nvPr/>
            </p:nvSpPr>
            <p:spPr>
              <a:xfrm>
                <a:off x="791766" y="2946797"/>
                <a:ext cx="9389566" cy="2428870"/>
              </a:xfrm>
              <a:prstGeom prst="rect">
                <a:avLst/>
              </a:prstGeom>
              <a:noFill/>
            </p:spPr>
            <p:txBody>
              <a:bodyPr wrap="square" rtlCol="0">
                <a:spAutoFit/>
              </a:bodyPr>
              <a:lstStyle/>
              <a:p>
                <a:r>
                  <a:rPr lang="en-US" altLang="zh-CN" sz="1898" dirty="0"/>
                  <a:t>Model images pixel by pixel using raster scan order</a:t>
                </a:r>
              </a:p>
              <a:p>
                <a:endParaRPr lang="en-US" altLang="zh-CN" sz="1898" dirty="0"/>
              </a:p>
              <a:p>
                <a:endParaRPr lang="en-US" altLang="zh-CN" sz="1898" dirty="0"/>
              </a:p>
              <a:p>
                <a:r>
                  <a:rPr lang="en-US" altLang="zh-CN" sz="1898" dirty="0"/>
                  <a:t>Each pixel conditional </a:t>
                </a:r>
                <a14:m>
                  <m:oMath xmlns:m="http://schemas.openxmlformats.org/officeDocument/2006/math">
                    <m:r>
                      <a:rPr lang="en-US" altLang="zh-CN" sz="1898" i="1">
                        <a:latin typeface="Cambria Math" panose="02040503050406030204" pitchFamily="18" charset="0"/>
                      </a:rPr>
                      <m:t>𝑝</m:t>
                    </m:r>
                    <m:r>
                      <a:rPr lang="en-US" altLang="zh-CN" sz="1898" i="1">
                        <a:latin typeface="Cambria Math" panose="02040503050406030204" pitchFamily="18" charset="0"/>
                      </a:rPr>
                      <m:t>(</m:t>
                    </m:r>
                    <m:sSub>
                      <m:sSubPr>
                        <m:ctrlPr>
                          <a:rPr lang="en-US" altLang="zh-CN" sz="1898" i="1">
                            <a:latin typeface="Cambria Math" panose="02040503050406030204" pitchFamily="18" charset="0"/>
                          </a:rPr>
                        </m:ctrlPr>
                      </m:sSubPr>
                      <m:e>
                        <m:r>
                          <a:rPr lang="en-US" altLang="zh-CN" sz="1898" i="1">
                            <a:latin typeface="Cambria Math" panose="02040503050406030204" pitchFamily="18" charset="0"/>
                          </a:rPr>
                          <m:t>𝑥</m:t>
                        </m:r>
                      </m:e>
                      <m:sub>
                        <m:r>
                          <a:rPr lang="en-US" altLang="zh-CN" sz="1898" i="1">
                            <a:latin typeface="Cambria Math" panose="02040503050406030204" pitchFamily="18" charset="0"/>
                          </a:rPr>
                          <m:t>𝑡</m:t>
                        </m:r>
                      </m:sub>
                    </m:sSub>
                    <m:r>
                      <a:rPr lang="en-US" altLang="zh-CN" sz="1898" i="1">
                        <a:latin typeface="Cambria Math" panose="02040503050406030204" pitchFamily="18" charset="0"/>
                      </a:rPr>
                      <m:t>|</m:t>
                    </m:r>
                    <m:sSub>
                      <m:sSubPr>
                        <m:ctrlPr>
                          <a:rPr lang="en-US" altLang="zh-CN" sz="1898" i="1">
                            <a:latin typeface="Cambria Math" panose="02040503050406030204" pitchFamily="18" charset="0"/>
                          </a:rPr>
                        </m:ctrlPr>
                      </m:sSubPr>
                      <m:e>
                        <m:r>
                          <a:rPr lang="en-US" altLang="zh-CN" sz="1898" i="1">
                            <a:latin typeface="Cambria Math" panose="02040503050406030204" pitchFamily="18" charset="0"/>
                          </a:rPr>
                          <m:t>𝑥</m:t>
                        </m:r>
                      </m:e>
                      <m:sub>
                        <m:r>
                          <a:rPr lang="en-US" altLang="zh-CN" sz="1898" i="1">
                            <a:latin typeface="Cambria Math" panose="02040503050406030204" pitchFamily="18" charset="0"/>
                          </a:rPr>
                          <m:t>1:</m:t>
                        </m:r>
                        <m:r>
                          <a:rPr lang="en-US" altLang="zh-CN" sz="1898" i="1">
                            <a:latin typeface="Cambria Math" panose="02040503050406030204" pitchFamily="18" charset="0"/>
                          </a:rPr>
                          <m:t>𝑡</m:t>
                        </m:r>
                        <m:r>
                          <a:rPr lang="en-US" altLang="zh-CN" sz="1898" i="1">
                            <a:latin typeface="Cambria Math" panose="02040503050406030204" pitchFamily="18" charset="0"/>
                          </a:rPr>
                          <m:t>−1</m:t>
                        </m:r>
                      </m:sub>
                    </m:sSub>
                    <m:r>
                      <a:rPr lang="en-US" altLang="zh-CN" sz="1898" i="1">
                        <a:latin typeface="Cambria Math" panose="02040503050406030204" pitchFamily="18" charset="0"/>
                      </a:rPr>
                      <m:t>)</m:t>
                    </m:r>
                  </m:oMath>
                </a14:m>
                <a:r>
                  <a:rPr lang="en-US" altLang="zh-CN" sz="1898" dirty="0"/>
                  <a:t>  needs to specify 3 colors</a:t>
                </a:r>
              </a:p>
              <a:p>
                <a:endParaRPr lang="en-US" altLang="zh-CN" sz="1898" dirty="0"/>
              </a:p>
              <a:p>
                <a:endParaRPr lang="en-US" altLang="zh-CN" sz="1898" dirty="0"/>
              </a:p>
              <a:p>
                <a:endParaRPr lang="en-US" altLang="zh-CN" sz="1898" dirty="0"/>
              </a:p>
              <a:p>
                <a:r>
                  <a:rPr lang="en-US" altLang="zh-CN" sz="1898" dirty="0"/>
                  <a:t>Conditionals modeled using RNN variants. LSTMs + masking (like MADE)</a:t>
                </a:r>
                <a:endParaRPr lang="zh-CN" altLang="en-US" sz="1898" dirty="0"/>
              </a:p>
            </p:txBody>
          </p:sp>
        </mc:Choice>
        <mc:Fallback xmlns="">
          <p:sp>
            <p:nvSpPr>
              <p:cNvPr id="12" name="文本框 11">
                <a:extLst>
                  <a:ext uri="{FF2B5EF4-FFF2-40B4-BE49-F238E27FC236}">
                    <a16:creationId xmlns:a16="http://schemas.microsoft.com/office/drawing/2014/main" id="{0331E069-5BAB-4B7D-B1B7-FCD80906520A}"/>
                  </a:ext>
                </a:extLst>
              </p:cNvPr>
              <p:cNvSpPr txBox="1">
                <a:spLocks noRot="1" noChangeAspect="1" noMove="1" noResize="1" noEditPoints="1" noAdjustHandles="1" noChangeArrowheads="1" noChangeShapeType="1" noTextEdit="1"/>
              </p:cNvSpPr>
              <p:nvPr/>
            </p:nvSpPr>
            <p:spPr>
              <a:xfrm>
                <a:off x="791766" y="2946797"/>
                <a:ext cx="9389566" cy="2428870"/>
              </a:xfrm>
              <a:prstGeom prst="rect">
                <a:avLst/>
              </a:prstGeom>
              <a:blipFill>
                <a:blip r:embed="rId7"/>
                <a:stretch>
                  <a:fillRect l="-649" t="-1253" b="-3258"/>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4C16D57-339B-4DF1-AEAD-55801EDEBA9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296245" y="4361979"/>
            <a:ext cx="8380607" cy="300857"/>
          </a:xfrm>
          <a:prstGeom prst="rect">
            <a:avLst/>
          </a:prstGeom>
        </p:spPr>
      </p:pic>
      <p:pic>
        <p:nvPicPr>
          <p:cNvPr id="16" name="图片 15">
            <a:extLst>
              <a:ext uri="{FF2B5EF4-FFF2-40B4-BE49-F238E27FC236}">
                <a16:creationId xmlns:a16="http://schemas.microsoft.com/office/drawing/2014/main" id="{3CD77D47-141F-433F-9D1A-4F2C470FD7B5}"/>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3604617" y="3216890"/>
            <a:ext cx="2981089" cy="737679"/>
          </a:xfrm>
          <a:prstGeom prst="rect">
            <a:avLst/>
          </a:prstGeom>
        </p:spPr>
      </p:pic>
    </p:spTree>
    <p:extLst>
      <p:ext uri="{BB962C8B-B14F-4D97-AF65-F5344CB8AC3E}">
        <p14:creationId xmlns:p14="http://schemas.microsoft.com/office/powerpoint/2010/main" val="752511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b="1" dirty="0"/>
              <a:t>Row LSTM</a:t>
            </a:r>
            <a:endParaRPr lang="zh-CN" altLang="en-US" sz="3375" dirty="0"/>
          </a:p>
        </p:txBody>
      </p:sp>
      <p:pic>
        <p:nvPicPr>
          <p:cNvPr id="3" name="图片 2"/>
          <p:cNvPicPr>
            <a:picLocks noChangeAspect="1"/>
          </p:cNvPicPr>
          <p:nvPr/>
        </p:nvPicPr>
        <p:blipFill>
          <a:blip r:embed="rId3"/>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6</a:t>
            </a:fld>
            <a:r>
              <a:rPr lang="en-US" sz="2109" dirty="0">
                <a:solidFill>
                  <a:schemeClr val="tx1"/>
                </a:solidFill>
              </a:rPr>
              <a:t>/18</a:t>
            </a:r>
          </a:p>
        </p:txBody>
      </p:sp>
      <p:sp>
        <p:nvSpPr>
          <p:cNvPr id="12" name="文本框 11">
            <a:extLst>
              <a:ext uri="{FF2B5EF4-FFF2-40B4-BE49-F238E27FC236}">
                <a16:creationId xmlns:a16="http://schemas.microsoft.com/office/drawing/2014/main" id="{0331E069-5BAB-4B7D-B1B7-FCD80906520A}"/>
              </a:ext>
            </a:extLst>
          </p:cNvPr>
          <p:cNvSpPr txBox="1"/>
          <p:nvPr/>
        </p:nvSpPr>
        <p:spPr>
          <a:xfrm>
            <a:off x="389930" y="1027522"/>
            <a:ext cx="9389566" cy="2136803"/>
          </a:xfrm>
          <a:prstGeom prst="rect">
            <a:avLst/>
          </a:prstGeom>
          <a:noFill/>
        </p:spPr>
        <p:txBody>
          <a:bodyPr wrap="square" rtlCol="0">
            <a:spAutoFit/>
          </a:bodyPr>
          <a:lstStyle/>
          <a:p>
            <a:r>
              <a:rPr lang="en-US" altLang="zh-CN" sz="1898" dirty="0"/>
              <a:t>Processes the image row by row from top to bottom computing</a:t>
            </a:r>
          </a:p>
          <a:p>
            <a:r>
              <a:rPr lang="en-US" altLang="zh-CN" sz="1898" dirty="0"/>
              <a:t>features for a whole row at once with a one-dimensional convolution.</a:t>
            </a:r>
          </a:p>
          <a:p>
            <a:endParaRPr lang="en-US" altLang="zh-CN" sz="1898" dirty="0"/>
          </a:p>
          <a:p>
            <a:r>
              <a:rPr lang="en-US" altLang="zh-CN" sz="1898" dirty="0"/>
              <a:t>The weight sharing in the convolution ensures translation</a:t>
            </a:r>
          </a:p>
          <a:p>
            <a:r>
              <a:rPr lang="en-US" altLang="zh-CN" sz="1898" dirty="0"/>
              <a:t>invariance of the computed features along each row.</a:t>
            </a:r>
          </a:p>
          <a:p>
            <a:endParaRPr lang="en-US" altLang="zh-CN" sz="1898" dirty="0"/>
          </a:p>
          <a:p>
            <a:endParaRPr lang="en-US" altLang="zh-CN" sz="1898" dirty="0"/>
          </a:p>
        </p:txBody>
      </p:sp>
      <p:pic>
        <p:nvPicPr>
          <p:cNvPr id="8" name="图片 7">
            <a:extLst>
              <a:ext uri="{FF2B5EF4-FFF2-40B4-BE49-F238E27FC236}">
                <a16:creationId xmlns:a16="http://schemas.microsoft.com/office/drawing/2014/main" id="{35FC56C0-D862-4625-86EC-3CB84D7151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4954" y="3582681"/>
            <a:ext cx="3793660" cy="2322813"/>
          </a:xfrm>
          <a:prstGeom prst="rect">
            <a:avLst/>
          </a:prstGeom>
        </p:spPr>
      </p:pic>
      <p:pic>
        <p:nvPicPr>
          <p:cNvPr id="13" name="图片 12">
            <a:extLst>
              <a:ext uri="{FF2B5EF4-FFF2-40B4-BE49-F238E27FC236}">
                <a16:creationId xmlns:a16="http://schemas.microsoft.com/office/drawing/2014/main" id="{8C9D5051-9608-42BE-93AC-855B71DF1A6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193602" y="2590431"/>
            <a:ext cx="4253946" cy="992250"/>
          </a:xfrm>
          <a:prstGeom prst="rect">
            <a:avLst/>
          </a:prstGeom>
        </p:spPr>
      </p:pic>
      <p:pic>
        <p:nvPicPr>
          <p:cNvPr id="17" name="图片 16">
            <a:extLst>
              <a:ext uri="{FF2B5EF4-FFF2-40B4-BE49-F238E27FC236}">
                <a16:creationId xmlns:a16="http://schemas.microsoft.com/office/drawing/2014/main" id="{4CE13E3E-23BB-49DA-967E-93B7605179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9254" y="936432"/>
            <a:ext cx="3665061" cy="2338888"/>
          </a:xfrm>
          <a:prstGeom prst="rect">
            <a:avLst/>
          </a:prstGeom>
        </p:spPr>
      </p:pic>
      <p:sp>
        <p:nvSpPr>
          <p:cNvPr id="18" name="文本框 17">
            <a:extLst>
              <a:ext uri="{FF2B5EF4-FFF2-40B4-BE49-F238E27FC236}">
                <a16:creationId xmlns:a16="http://schemas.microsoft.com/office/drawing/2014/main" id="{AA25F4EB-988A-4C7C-9F90-022AFD50FD7F}"/>
              </a:ext>
            </a:extLst>
          </p:cNvPr>
          <p:cNvSpPr txBox="1"/>
          <p:nvPr/>
        </p:nvSpPr>
        <p:spPr>
          <a:xfrm>
            <a:off x="478713" y="3843290"/>
            <a:ext cx="6019124" cy="903774"/>
          </a:xfrm>
          <a:prstGeom prst="rect">
            <a:avLst/>
          </a:prstGeom>
          <a:noFill/>
        </p:spPr>
        <p:txBody>
          <a:bodyPr wrap="square" rtlCol="0">
            <a:spAutoFit/>
          </a:bodyPr>
          <a:lstStyle/>
          <a:p>
            <a:r>
              <a:rPr lang="en-US" altLang="zh-CN" sz="3375" b="1" dirty="0"/>
              <a:t>Diagonal</a:t>
            </a:r>
            <a:r>
              <a:rPr lang="en-US" altLang="zh-CN" sz="1898" dirty="0">
                <a:latin typeface="NimbusRomNo9L-Medi"/>
              </a:rPr>
              <a:t> </a:t>
            </a:r>
            <a:r>
              <a:rPr lang="en-US" altLang="zh-CN" sz="3375" b="1" dirty="0" err="1"/>
              <a:t>BiLSTM</a:t>
            </a:r>
            <a:endParaRPr lang="zh-CN" altLang="en-US" sz="3375" b="1" dirty="0"/>
          </a:p>
          <a:p>
            <a:endParaRPr lang="zh-CN" altLang="en-US" sz="1898" dirty="0"/>
          </a:p>
        </p:txBody>
      </p:sp>
      <p:sp>
        <p:nvSpPr>
          <p:cNvPr id="20" name="文本框 19">
            <a:extLst>
              <a:ext uri="{FF2B5EF4-FFF2-40B4-BE49-F238E27FC236}">
                <a16:creationId xmlns:a16="http://schemas.microsoft.com/office/drawing/2014/main" id="{5CD6024A-70A0-4703-A42A-152B604254C5}"/>
              </a:ext>
            </a:extLst>
          </p:cNvPr>
          <p:cNvSpPr txBox="1"/>
          <p:nvPr/>
        </p:nvSpPr>
        <p:spPr>
          <a:xfrm>
            <a:off x="478712" y="4554141"/>
            <a:ext cx="6182393" cy="1260602"/>
          </a:xfrm>
          <a:prstGeom prst="rect">
            <a:avLst/>
          </a:prstGeom>
          <a:noFill/>
        </p:spPr>
        <p:txBody>
          <a:bodyPr wrap="square" rtlCol="0">
            <a:spAutoFit/>
          </a:bodyPr>
          <a:lstStyle/>
          <a:p>
            <a:r>
              <a:rPr lang="en-US" altLang="zh-CN" sz="1898" dirty="0"/>
              <a:t>The Diagonal </a:t>
            </a:r>
            <a:r>
              <a:rPr lang="en-US" altLang="zh-CN" sz="1898" dirty="0" err="1"/>
              <a:t>BiLSTM</a:t>
            </a:r>
            <a:r>
              <a:rPr lang="en-US" altLang="zh-CN" sz="1898" dirty="0"/>
              <a:t> is designed to both parallelize the</a:t>
            </a:r>
          </a:p>
          <a:p>
            <a:r>
              <a:rPr lang="en-US" altLang="zh-CN" sz="1898" dirty="0"/>
              <a:t>computation and to capture the entire available context for</a:t>
            </a:r>
          </a:p>
          <a:p>
            <a:r>
              <a:rPr lang="en-US" altLang="zh-CN" sz="1898" dirty="0"/>
              <a:t>any image size.</a:t>
            </a:r>
          </a:p>
        </p:txBody>
      </p:sp>
    </p:spTree>
    <p:extLst>
      <p:ext uri="{BB962C8B-B14F-4D97-AF65-F5344CB8AC3E}">
        <p14:creationId xmlns:p14="http://schemas.microsoft.com/office/powerpoint/2010/main" val="153515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dirty="0">
                <a:latin typeface="NimbusRomNo9L-Medi"/>
              </a:rPr>
              <a:t>Pixel CNN</a:t>
            </a:r>
            <a:endParaRPr lang="zh-CN" altLang="en-US" sz="3375" dirty="0"/>
          </a:p>
        </p:txBody>
      </p:sp>
      <p:pic>
        <p:nvPicPr>
          <p:cNvPr id="3" name="图片 2"/>
          <p:cNvPicPr>
            <a:picLocks noChangeAspect="1"/>
          </p:cNvPicPr>
          <p:nvPr/>
        </p:nvPicPr>
        <p:blipFill>
          <a:blip r:embed="rId2"/>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7</a:t>
            </a:fld>
            <a:r>
              <a:rPr lang="en-US" sz="2109" dirty="0">
                <a:solidFill>
                  <a:schemeClr val="tx1"/>
                </a:solidFill>
              </a:rPr>
              <a:t>/18</a:t>
            </a:r>
          </a:p>
        </p:txBody>
      </p:sp>
      <p:sp>
        <p:nvSpPr>
          <p:cNvPr id="10" name="文本框 9">
            <a:extLst>
              <a:ext uri="{FF2B5EF4-FFF2-40B4-BE49-F238E27FC236}">
                <a16:creationId xmlns:a16="http://schemas.microsoft.com/office/drawing/2014/main" id="{6F9B390D-7685-4A62-9C2D-2AD1EAE462CF}"/>
              </a:ext>
            </a:extLst>
          </p:cNvPr>
          <p:cNvSpPr txBox="1"/>
          <p:nvPr/>
        </p:nvSpPr>
        <p:spPr>
          <a:xfrm>
            <a:off x="275317" y="1152457"/>
            <a:ext cx="11049052" cy="3013004"/>
          </a:xfrm>
          <a:prstGeom prst="rect">
            <a:avLst/>
          </a:prstGeom>
          <a:noFill/>
        </p:spPr>
        <p:txBody>
          <a:bodyPr wrap="square" rtlCol="0">
            <a:spAutoFit/>
          </a:bodyPr>
          <a:lstStyle/>
          <a:p>
            <a:r>
              <a:rPr lang="en-US" altLang="zh-CN" sz="1898" dirty="0"/>
              <a:t>The Row and Diagonal LSTM layers have a potentially unbounded </a:t>
            </a:r>
          </a:p>
          <a:p>
            <a:r>
              <a:rPr lang="en-US" altLang="zh-CN" sz="1898" dirty="0"/>
              <a:t>dependency range within their receptive field. This comes with a </a:t>
            </a:r>
          </a:p>
          <a:p>
            <a:r>
              <a:rPr lang="en-US" altLang="zh-CN" sz="1898" dirty="0"/>
              <a:t>computational cost as each state needs to be computed sequentially.</a:t>
            </a:r>
          </a:p>
          <a:p>
            <a:endParaRPr lang="en-US" altLang="zh-CN" sz="1898" dirty="0"/>
          </a:p>
          <a:p>
            <a:r>
              <a:rPr lang="en-US" altLang="zh-CN" sz="1898" dirty="0"/>
              <a:t>The Pixel CNN uses masked convolutional layers to capture a bounded </a:t>
            </a:r>
          </a:p>
          <a:p>
            <a:r>
              <a:rPr lang="en-US" altLang="zh-CN" sz="1898" dirty="0"/>
              <a:t>receptive field and compute features for all pixel positions at once.</a:t>
            </a:r>
          </a:p>
          <a:p>
            <a:endParaRPr lang="en-US" altLang="zh-CN" sz="1898" dirty="0"/>
          </a:p>
          <a:p>
            <a:r>
              <a:rPr lang="en-US" altLang="zh-CN" sz="1898" dirty="0"/>
              <a:t>Achieve parallelization during training and evaluating test images; </a:t>
            </a:r>
          </a:p>
          <a:p>
            <a:r>
              <a:rPr lang="en-US" altLang="zh-CN" sz="1898" dirty="0"/>
              <a:t>The image generation process is still sequential.</a:t>
            </a:r>
          </a:p>
          <a:p>
            <a:endParaRPr lang="zh-CN" altLang="en-US" sz="1898" dirty="0"/>
          </a:p>
        </p:txBody>
      </p:sp>
      <p:pic>
        <p:nvPicPr>
          <p:cNvPr id="14" name="图片 13">
            <a:extLst>
              <a:ext uri="{FF2B5EF4-FFF2-40B4-BE49-F238E27FC236}">
                <a16:creationId xmlns:a16="http://schemas.microsoft.com/office/drawing/2014/main" id="{FEC5C5CF-15E2-4D5A-A8EA-4D4202E74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1876" y="1250156"/>
            <a:ext cx="3761510" cy="2041504"/>
          </a:xfrm>
          <a:prstGeom prst="rect">
            <a:avLst/>
          </a:prstGeom>
        </p:spPr>
      </p:pic>
      <p:sp>
        <p:nvSpPr>
          <p:cNvPr id="15" name="文本框 14">
            <a:extLst>
              <a:ext uri="{FF2B5EF4-FFF2-40B4-BE49-F238E27FC236}">
                <a16:creationId xmlns:a16="http://schemas.microsoft.com/office/drawing/2014/main" id="{DC211460-AC67-4658-A018-990940F83304}"/>
              </a:ext>
            </a:extLst>
          </p:cNvPr>
          <p:cNvSpPr txBox="1"/>
          <p:nvPr/>
        </p:nvSpPr>
        <p:spPr>
          <a:xfrm>
            <a:off x="7381875" y="3450200"/>
            <a:ext cx="3536156" cy="676724"/>
          </a:xfrm>
          <a:prstGeom prst="rect">
            <a:avLst/>
          </a:prstGeom>
          <a:noFill/>
        </p:spPr>
        <p:txBody>
          <a:bodyPr wrap="square" rtlCol="0">
            <a:spAutoFit/>
          </a:bodyPr>
          <a:lstStyle/>
          <a:p>
            <a:r>
              <a:rPr lang="en-US" altLang="zh-CN" sz="1266" dirty="0"/>
              <a:t>Details of the architectures. In the LSTM architectures </a:t>
            </a:r>
            <a:r>
              <a:rPr lang="en-US" altLang="zh-CN" sz="1266" dirty="0" err="1"/>
              <a:t>i</a:t>
            </a:r>
            <a:r>
              <a:rPr lang="en-US" altLang="zh-CN" sz="1266" dirty="0"/>
              <a:t>-s and s-s stand for input-state and state-state convolutions.</a:t>
            </a:r>
            <a:endParaRPr lang="zh-CN" altLang="en-US" sz="1266" dirty="0"/>
          </a:p>
        </p:txBody>
      </p:sp>
    </p:spTree>
    <p:extLst>
      <p:ext uri="{BB962C8B-B14F-4D97-AF65-F5344CB8AC3E}">
        <p14:creationId xmlns:p14="http://schemas.microsoft.com/office/powerpoint/2010/main" val="157973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741613"/>
          </a:xfrm>
          <a:prstGeom prst="rect">
            <a:avLst/>
          </a:prstGeom>
          <a:noFill/>
        </p:spPr>
        <p:txBody>
          <a:bodyPr wrap="square" rtlCol="0">
            <a:spAutoFit/>
          </a:bodyPr>
          <a:lstStyle/>
          <a:p>
            <a:r>
              <a:rPr lang="en-US" altLang="zh-CN" sz="4219" dirty="0"/>
              <a:t>Experiments and Results</a:t>
            </a:r>
            <a:endParaRPr lang="zh-CN" altLang="en-US" sz="4219" dirty="0"/>
          </a:p>
        </p:txBody>
      </p:sp>
      <p:pic>
        <p:nvPicPr>
          <p:cNvPr id="3" name="图片 2"/>
          <p:cNvPicPr>
            <a:picLocks noChangeAspect="1"/>
          </p:cNvPicPr>
          <p:nvPr/>
        </p:nvPicPr>
        <p:blipFill>
          <a:blip r:embed="rId2"/>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8</a:t>
            </a:fld>
            <a:r>
              <a:rPr lang="en-US" sz="2109" dirty="0">
                <a:solidFill>
                  <a:schemeClr val="tx1"/>
                </a:solidFill>
              </a:rPr>
              <a:t>/18</a:t>
            </a:r>
          </a:p>
        </p:txBody>
      </p:sp>
      <p:pic>
        <p:nvPicPr>
          <p:cNvPr id="13" name="图片 12">
            <a:extLst>
              <a:ext uri="{FF2B5EF4-FFF2-40B4-BE49-F238E27FC236}">
                <a16:creationId xmlns:a16="http://schemas.microsoft.com/office/drawing/2014/main" id="{50367D81-0638-4624-BCFB-197F8EC92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97" y="1121645"/>
            <a:ext cx="3890109" cy="3022068"/>
          </a:xfrm>
          <a:prstGeom prst="rect">
            <a:avLst/>
          </a:prstGeom>
        </p:spPr>
      </p:pic>
      <p:sp>
        <p:nvSpPr>
          <p:cNvPr id="14" name="文本框 13">
            <a:extLst>
              <a:ext uri="{FF2B5EF4-FFF2-40B4-BE49-F238E27FC236}">
                <a16:creationId xmlns:a16="http://schemas.microsoft.com/office/drawing/2014/main" id="{9071DD51-DF51-4A01-ACA8-DD023B4FF180}"/>
              </a:ext>
            </a:extLst>
          </p:cNvPr>
          <p:cNvSpPr txBox="1"/>
          <p:nvPr/>
        </p:nvSpPr>
        <p:spPr>
          <a:xfrm>
            <a:off x="5631656" y="2946797"/>
            <a:ext cx="964406" cy="384401"/>
          </a:xfrm>
          <a:prstGeom prst="rect">
            <a:avLst/>
          </a:prstGeom>
          <a:noFill/>
        </p:spPr>
        <p:txBody>
          <a:bodyPr wrap="square" rtlCol="0">
            <a:spAutoFit/>
          </a:bodyPr>
          <a:lstStyle/>
          <a:p>
            <a:endParaRPr lang="zh-CN" altLang="en-US" sz="1898" dirty="0"/>
          </a:p>
        </p:txBody>
      </p:sp>
      <p:sp>
        <p:nvSpPr>
          <p:cNvPr id="15" name="文本框 14">
            <a:extLst>
              <a:ext uri="{FF2B5EF4-FFF2-40B4-BE49-F238E27FC236}">
                <a16:creationId xmlns:a16="http://schemas.microsoft.com/office/drawing/2014/main" id="{B161A1E9-D8E9-4A40-86C5-C06FEC358664}"/>
              </a:ext>
            </a:extLst>
          </p:cNvPr>
          <p:cNvSpPr txBox="1"/>
          <p:nvPr/>
        </p:nvSpPr>
        <p:spPr>
          <a:xfrm>
            <a:off x="550664" y="4232672"/>
            <a:ext cx="3134320" cy="481927"/>
          </a:xfrm>
          <a:prstGeom prst="rect">
            <a:avLst/>
          </a:prstGeom>
          <a:noFill/>
        </p:spPr>
        <p:txBody>
          <a:bodyPr wrap="square" rtlCol="0">
            <a:spAutoFit/>
          </a:bodyPr>
          <a:lstStyle/>
          <a:p>
            <a:r>
              <a:rPr lang="en-US" altLang="zh-CN" sz="1266" dirty="0"/>
              <a:t>Test set performance of different models on MNIST in </a:t>
            </a:r>
            <a:r>
              <a:rPr lang="en-US" altLang="zh-CN" sz="1266" dirty="0" err="1"/>
              <a:t>nats</a:t>
            </a:r>
            <a:r>
              <a:rPr lang="en-US" altLang="zh-CN" sz="1266" dirty="0"/>
              <a:t> (negative log-likelihood).</a:t>
            </a:r>
            <a:endParaRPr lang="zh-CN" altLang="en-US" sz="1266" dirty="0"/>
          </a:p>
        </p:txBody>
      </p:sp>
      <p:pic>
        <p:nvPicPr>
          <p:cNvPr id="18" name="图片 17">
            <a:extLst>
              <a:ext uri="{FF2B5EF4-FFF2-40B4-BE49-F238E27FC236}">
                <a16:creationId xmlns:a16="http://schemas.microsoft.com/office/drawing/2014/main" id="{3FCCCD80-BA23-4618-9025-BB38FC2270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767" y="1121645"/>
            <a:ext cx="3761510" cy="2170102"/>
          </a:xfrm>
          <a:prstGeom prst="rect">
            <a:avLst/>
          </a:prstGeom>
        </p:spPr>
      </p:pic>
      <p:sp>
        <p:nvSpPr>
          <p:cNvPr id="19" name="文本框 18">
            <a:extLst>
              <a:ext uri="{FF2B5EF4-FFF2-40B4-BE49-F238E27FC236}">
                <a16:creationId xmlns:a16="http://schemas.microsoft.com/office/drawing/2014/main" id="{3ECCF78F-71B9-4A7B-809A-B6CDFCD7DBF3}"/>
              </a:ext>
            </a:extLst>
          </p:cNvPr>
          <p:cNvSpPr txBox="1"/>
          <p:nvPr/>
        </p:nvSpPr>
        <p:spPr>
          <a:xfrm>
            <a:off x="8101277" y="1149320"/>
            <a:ext cx="3532253" cy="676724"/>
          </a:xfrm>
          <a:prstGeom prst="rect">
            <a:avLst/>
          </a:prstGeom>
          <a:noFill/>
        </p:spPr>
        <p:txBody>
          <a:bodyPr wrap="square" rtlCol="0">
            <a:spAutoFit/>
          </a:bodyPr>
          <a:lstStyle/>
          <a:p>
            <a:r>
              <a:rPr lang="en-US" altLang="zh-CN" sz="1266" dirty="0"/>
              <a:t>Test set performance of different models on CIFAR-10 in</a:t>
            </a:r>
          </a:p>
          <a:p>
            <a:r>
              <a:rPr lang="en-US" altLang="zh-CN" sz="1266" dirty="0"/>
              <a:t>bits/dim.</a:t>
            </a:r>
            <a:endParaRPr lang="zh-CN" altLang="en-US" sz="1266" dirty="0"/>
          </a:p>
        </p:txBody>
      </p:sp>
      <p:pic>
        <p:nvPicPr>
          <p:cNvPr id="21" name="图片 20">
            <a:extLst>
              <a:ext uri="{FF2B5EF4-FFF2-40B4-BE49-F238E27FC236}">
                <a16:creationId xmlns:a16="http://schemas.microsoft.com/office/drawing/2014/main" id="{53818080-A6C2-4575-B199-92EEB7D65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0406" y="3296176"/>
            <a:ext cx="6509742" cy="3010842"/>
          </a:xfrm>
          <a:prstGeom prst="rect">
            <a:avLst/>
          </a:prstGeom>
        </p:spPr>
      </p:pic>
    </p:spTree>
    <p:extLst>
      <p:ext uri="{BB962C8B-B14F-4D97-AF65-F5344CB8AC3E}">
        <p14:creationId xmlns:p14="http://schemas.microsoft.com/office/powerpoint/2010/main" val="3914039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488" y="6434094"/>
            <a:ext cx="9389566"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cxnSp>
        <p:nvCxnSpPr>
          <p:cNvPr id="7" name="直接连接符 6"/>
          <p:cNvCxnSpPr/>
          <p:nvPr/>
        </p:nvCxnSpPr>
        <p:spPr>
          <a:xfrm>
            <a:off x="11337763" y="6434094"/>
            <a:ext cx="852749" cy="0"/>
          </a:xfrm>
          <a:prstGeom prst="line">
            <a:avLst/>
          </a:prstGeom>
          <a:ln>
            <a:solidFill>
              <a:schemeClr val="tx1">
                <a:lumMod val="85000"/>
                <a:lumOff val="15000"/>
              </a:schemeClr>
            </a:solidFill>
          </a:ln>
        </p:spPr>
        <p:style>
          <a:lnRef idx="3">
            <a:schemeClr val="accent5"/>
          </a:lnRef>
          <a:fillRef idx="0">
            <a:schemeClr val="accent5"/>
          </a:fillRef>
          <a:effectRef idx="2">
            <a:schemeClr val="accent5"/>
          </a:effectRef>
          <a:fontRef idx="minor">
            <a:schemeClr val="tx1"/>
          </a:fontRef>
        </p:style>
      </p:cxnSp>
      <p:sp>
        <p:nvSpPr>
          <p:cNvPr id="9" name="文本框 8"/>
          <p:cNvSpPr txBox="1"/>
          <p:nvPr/>
        </p:nvSpPr>
        <p:spPr>
          <a:xfrm>
            <a:off x="309564" y="375047"/>
            <a:ext cx="7795616" cy="611706"/>
          </a:xfrm>
          <a:prstGeom prst="rect">
            <a:avLst/>
          </a:prstGeom>
          <a:noFill/>
        </p:spPr>
        <p:txBody>
          <a:bodyPr wrap="square" rtlCol="0">
            <a:spAutoFit/>
          </a:bodyPr>
          <a:lstStyle/>
          <a:p>
            <a:r>
              <a:rPr lang="en-US" altLang="zh-CN" sz="3375" dirty="0">
                <a:latin typeface="NimbusRomNo9L-Medi"/>
              </a:rPr>
              <a:t>Gated Pixel CNN</a:t>
            </a:r>
            <a:endParaRPr lang="zh-CN" altLang="en-US" sz="3375" dirty="0"/>
          </a:p>
        </p:txBody>
      </p:sp>
      <p:pic>
        <p:nvPicPr>
          <p:cNvPr id="3" name="图片 2"/>
          <p:cNvPicPr>
            <a:picLocks noChangeAspect="1"/>
          </p:cNvPicPr>
          <p:nvPr/>
        </p:nvPicPr>
        <p:blipFill>
          <a:blip r:embed="rId2"/>
          <a:stretch>
            <a:fillRect/>
          </a:stretch>
        </p:blipFill>
        <p:spPr>
          <a:xfrm>
            <a:off x="9391054" y="6157607"/>
            <a:ext cx="1967560" cy="552974"/>
          </a:xfrm>
          <a:prstGeom prst="rect">
            <a:avLst/>
          </a:prstGeom>
        </p:spPr>
      </p:pic>
      <p:sp>
        <p:nvSpPr>
          <p:cNvPr id="2" name="灯片编号占位符 1"/>
          <p:cNvSpPr>
            <a:spLocks noGrp="1"/>
          </p:cNvSpPr>
          <p:nvPr>
            <p:ph type="sldNum" sz="quarter" idx="12"/>
          </p:nvPr>
        </p:nvSpPr>
        <p:spPr>
          <a:xfrm>
            <a:off x="9513856" y="490877"/>
            <a:ext cx="2250281" cy="385093"/>
          </a:xfrm>
        </p:spPr>
        <p:txBody>
          <a:bodyPr/>
          <a:lstStyle/>
          <a:p>
            <a:fld id="{B6F15528-21DE-4FAA-801E-634DDDAF4B2B}" type="slidenum">
              <a:rPr lang="en-US" sz="2109">
                <a:solidFill>
                  <a:schemeClr val="tx1"/>
                </a:solidFill>
              </a:rPr>
              <a:pPr/>
              <a:t>9</a:t>
            </a:fld>
            <a:r>
              <a:rPr lang="en-US" sz="2109" dirty="0">
                <a:solidFill>
                  <a:schemeClr val="tx1"/>
                </a:solidFill>
              </a:rPr>
              <a:t>/18</a:t>
            </a:r>
          </a:p>
        </p:txBody>
      </p:sp>
      <p:pic>
        <p:nvPicPr>
          <p:cNvPr id="6" name="图片 5">
            <a:extLst>
              <a:ext uri="{FF2B5EF4-FFF2-40B4-BE49-F238E27FC236}">
                <a16:creationId xmlns:a16="http://schemas.microsoft.com/office/drawing/2014/main" id="{6D904879-838D-4D3D-8238-BA3E1E42F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317" y="1109607"/>
            <a:ext cx="5867908" cy="1897544"/>
          </a:xfrm>
          <a:prstGeom prst="rect">
            <a:avLst/>
          </a:prstGeom>
        </p:spPr>
      </p:pic>
      <p:sp>
        <p:nvSpPr>
          <p:cNvPr id="5" name="文本框 4">
            <a:extLst>
              <a:ext uri="{FF2B5EF4-FFF2-40B4-BE49-F238E27FC236}">
                <a16:creationId xmlns:a16="http://schemas.microsoft.com/office/drawing/2014/main" id="{FEFBC648-4357-4073-A1F2-7B28461DD27B}"/>
              </a:ext>
            </a:extLst>
          </p:cNvPr>
          <p:cNvSpPr txBox="1"/>
          <p:nvPr/>
        </p:nvSpPr>
        <p:spPr>
          <a:xfrm>
            <a:off x="309564" y="3007151"/>
            <a:ext cx="10220176" cy="4247317"/>
          </a:xfrm>
          <a:prstGeom prst="rect">
            <a:avLst/>
          </a:prstGeom>
          <a:noFill/>
        </p:spPr>
        <p:txBody>
          <a:bodyPr wrap="square" rtlCol="0">
            <a:spAutoFit/>
          </a:bodyPr>
          <a:lstStyle/>
          <a:p>
            <a:r>
              <a:rPr lang="en-US" altLang="zh-CN" dirty="0"/>
              <a:t>Pixel RNN </a:t>
            </a:r>
            <a:r>
              <a:rPr lang="en-US" altLang="zh-CN" dirty="0" err="1"/>
              <a:t>outforms</a:t>
            </a:r>
            <a:r>
              <a:rPr lang="en-US" altLang="zh-CN" dirty="0"/>
              <a:t> Pixel CNNs as generative model:</a:t>
            </a:r>
          </a:p>
          <a:p>
            <a:pPr marL="285750" indent="-285750">
              <a:buFont typeface="Arial" panose="020B0604020202020204" pitchFamily="34" charset="0"/>
              <a:buChar char="•"/>
            </a:pPr>
            <a:r>
              <a:rPr lang="en-US" altLang="zh-CN" dirty="0"/>
              <a:t>the recurrent connections in LSTM allow every layer in the network to access the entire neighborhood of previous pixels, while the region of the neighborhood available to pixel CNN grows linearly with the depth of the convolutional stack.</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Pixel RNNs contain multiplicative units (in the form of the LSTM gates), which may help it to model more complex interactions.</a:t>
            </a:r>
          </a:p>
          <a:p>
            <a:pPr marL="285750" indent="-285750">
              <a:buFont typeface="Arial" panose="020B0604020202020204" pitchFamily="34" charset="0"/>
              <a:buChar char="•"/>
            </a:pPr>
            <a:endParaRPr lang="en-US" altLang="zh-CN" dirty="0"/>
          </a:p>
          <a:p>
            <a:r>
              <a:rPr lang="en-US" altLang="zh-CN" dirty="0"/>
              <a:t>To amend this we replaced the rectified linear units between the masked convolutions in</a:t>
            </a:r>
          </a:p>
          <a:p>
            <a:r>
              <a:rPr lang="en-US" altLang="zh-CN" dirty="0"/>
              <a:t>the original Pixel CNN with the following gated activation unit:</a:t>
            </a:r>
          </a:p>
          <a:p>
            <a:endParaRPr lang="en-US" altLang="zh-CN" dirty="0"/>
          </a:p>
          <a:p>
            <a:endParaRPr lang="en-US" altLang="zh-CN" dirty="0"/>
          </a:p>
          <a:p>
            <a:endParaRPr lang="en-US" altLang="zh-CN" dirty="0"/>
          </a:p>
          <a:p>
            <a:endParaRPr lang="en-US" altLang="zh-CN" dirty="0"/>
          </a:p>
          <a:p>
            <a:endParaRPr lang="zh-CN" altLang="en-US" dirty="0"/>
          </a:p>
        </p:txBody>
      </p:sp>
      <p:pic>
        <p:nvPicPr>
          <p:cNvPr id="10" name="图片 9">
            <a:extLst>
              <a:ext uri="{FF2B5EF4-FFF2-40B4-BE49-F238E27FC236}">
                <a16:creationId xmlns:a16="http://schemas.microsoft.com/office/drawing/2014/main" id="{7CEF9ABB-2A10-496D-AD0E-049065B1B4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430" y="5871247"/>
            <a:ext cx="3348179" cy="287901"/>
          </a:xfrm>
          <a:prstGeom prst="rect">
            <a:avLst/>
          </a:prstGeom>
        </p:spPr>
      </p:pic>
    </p:spTree>
    <p:extLst>
      <p:ext uri="{BB962C8B-B14F-4D97-AF65-F5344CB8AC3E}">
        <p14:creationId xmlns:p14="http://schemas.microsoft.com/office/powerpoint/2010/main" val="35279064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334.833"/>
  <p:tag name="LATEXADDIN" val="\documentclass{article}&#10;\usepackage{amsmath}&#10;\pagestyle{empty}&#10;\begin{document}&#10;&#10;&#10;$$p\left(x_{1}, x_{2}, x_{3}, x_{4}\right)=p\left(x_{1}\right) p\left(x_{2} | x_{1}\right) p\left(x_{3} | x_{1}, x_{2}\right) p\left(x_{4} | x_{1}, x_{2}, x_{3}\right)$$&#10;&#10;\end{document}"/>
  <p:tag name="IGUANATEXSIZE" val="18"/>
  <p:tag name="IGUANATEXCURSOR" val="251"/>
  <p:tag name="TRANSPARENCY" val="True"/>
  <p:tag name="FILENAME" val=""/>
  <p:tag name="LATEXENGINEID" val="0"/>
  <p:tag name="TEMPFOLDER" val="C:\Users\nonsingular\formula\"/>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2239.97"/>
  <p:tag name="LATEXADDIN" val="\documentclass{article}&#10;\usepackage{amsmath}&#10;\pagestyle{empty}&#10;\begin{document}&#10;&#10;$$\begin{aligned}&#10;y_{1: d} &amp;=x_{1: d} \\&#10;y_{d+1: D} &amp;=x_{d+1: D} \odot \exp \left(s\left(x_{1: d}\right)\right)+t\left(x_{1: d}\right)&#10;\end{aligned}$$&#10;&#10;&#10;\end{document}"/>
  <p:tag name="IGUANATEXSIZE" val="18"/>
  <p:tag name="IGUANATEXCURSOR" val="231"/>
  <p:tag name="TRANSPARENCY" val="True"/>
  <p:tag name="FILENAME" val=""/>
  <p:tag name="LATEXENGINEID" val="0"/>
  <p:tag name="TEMPFOLDER" val="C:\Users\nonsingular\formula\"/>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415.823"/>
  <p:tag name="LATEXADDIN" val="\documentclass{article}&#10;\usepackage{amsmath}&#10;\pagestyle{empty}&#10;\begin{document}&#10;&#10;&#10;1&#10;$\left\{\begin{array}{l}y_{1: d} \quad=x_{1: d} \\ y_{d+1: D}=x_{d+1: D} \odot \exp \left(s\left(x_{1: d}\right)\right)+t\left(x_{1: d}\right)\end{array}\right.$&#10;$\Leftrightarrow\left\{\begin{array}{ll}x_{1: d} &amp; =y_{1: d} \\ x_{d+1: D} &amp; =\left(y_{d+1: D}-t\left(y_{1: d}\right)\right) \odot \exp \left(-s\left(y_{1: d}\right)\right)\end{array}\right.$&#10;&#10;\end{document}"/>
  <p:tag name="IGUANATEXSIZE" val="18"/>
  <p:tag name="IGUANATEXCURSOR" val="437"/>
  <p:tag name="TRANSPARENCY" val="True"/>
  <p:tag name="FILENAME" val=""/>
  <p:tag name="LATEXENGINEID" val="0"/>
  <p:tag name="TEMPFOLDER" val="C:\Users\nonsingular\formula\"/>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71.654"/>
  <p:tag name="LATEXADDIN" val="\documentclass{article}&#10;\usepackage{amsmath}&#10;\pagestyle{empty}&#10;\begin{document}&#10;&#10;&#10;$$y=b \odot x+(1-b) \odot(x \odot \exp (s(b \odot x))+t(b \odot x))$$&#10;&#10;\end{document}"/>
  <p:tag name="IGUANATEXSIZE" val="18"/>
  <p:tag name="IGUANATEXCURSOR" val="151"/>
  <p:tag name="TRANSPARENCY" val="True"/>
  <p:tag name="FILENAME" val=""/>
  <p:tag name="LATEXENGINEID" val="0"/>
  <p:tag name="TEMPFOLDER" val="C:\Users\nonsingular\formula\"/>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4344.957"/>
  <p:tag name="LATEXADDIN" val="\documentclass{article}&#10;\usepackage{amsmath}&#10;\pagestyle{empty}&#10;\begin{document}&#10;&#10;&#10;$$p\left(x_{t} | x_{1: t-1}\right)=p\left(x_{t}^{r e d} | x_{1: t-1}\right) p\left(x_{t}^{\text {green }} | x_{1: t-1}, x_{t}^{r e d}\right) p\left(x_{t}^{\text {blue }} | x_{1: t-1}, x_{t}^{\text {red }}, x_{t}^{\text {green }}\right)$$&#10;&#10;\end{document}"/>
  <p:tag name="IGUANATEXSIZE" val="18"/>
  <p:tag name="IGUANATEXCURSOR" val="319"/>
  <p:tag name="TRANSPARENCY" val="True"/>
  <p:tag name="FILENAME" val=""/>
  <p:tag name="LATEXENGINEID" val="0"/>
  <p:tag name="TEMPFOLDER" val="C:\Users\nonsingular\formula\"/>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82.4522"/>
  <p:tag name="ORIGINALWIDTH" val="1545.557"/>
  <p:tag name="LATEXADDIN" val="\documentclass{article}&#10;\usepackage{amsmath}&#10;\pagestyle{empty}&#10;\begin{document}&#10;&#10;&#10;$$p(\mathbf{x})=\prod_{i=1}^{n^{2}} p\left(x_{i} | x_{1}, \ldots, x_{i-1}\right)$$&#10;&#10;\end{document}"/>
  <p:tag name="IGUANATEXSIZE" val="18"/>
  <p:tag name="IGUANATEXCURSOR" val="164"/>
  <p:tag name="TRANSPARENCY" val="True"/>
  <p:tag name="FILENAME" val=""/>
  <p:tag name="LATEXENGINEID" val="0"/>
  <p:tag name="TEMPFOLDER" val="C:\Users\nonsingular\formula\"/>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514.4357"/>
  <p:tag name="ORIGINALWIDTH" val="2205.474"/>
  <p:tag name="LATEXADDIN" val="\documentclass{article}&#10;\usepackage{amsmath}&#10;\pagestyle{empty}&#10;\begin{document}&#10;&#10;$$\begin{aligned}&#10;\left[\mathbf{o}_{i}, \mathbf{f}_{i}, \mathbf{i}_{i}, \mathbf{g}_{i}\right] &amp;=\sigma\left(\mathbf{K}^{s s} \oplus \mathbf{h}_{i-1}+\mathbf{K}^{i s} \otimes \mathbf{x}_{i}\right) \\&#10;\mathbf{c}_{i} &amp;=\mathbf{f}_{i} \odot \mathbf{c}_{i-1}+\mathbf{i}_{i} \odot \mathbf{g}_{i} \\&#10;\mathbf{h}_{i} &amp;=\mathbf{o}_{i} \odot \tanh \left(\mathbf{c}_{i}\right)&#10;\end{aligned}$$&#10;&#10;&#10;\end{document}"/>
  <p:tag name="IGUANATEXSIZE" val="18"/>
  <p:tag name="IGUANATEXCURSOR" val="461"/>
  <p:tag name="TRANSPARENCY" val="True"/>
  <p:tag name="FILENAME" val=""/>
  <p:tag name="LATEXENGINEID" val="0"/>
  <p:tag name="TEMPFOLDER" val="C:\Users\nonsingular\formula\"/>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560.18"/>
  <p:tag name="ORIGINALWIDTH" val="3710.536"/>
  <p:tag name="LATEXADDIN" val="\documentclass{article}&#10;\usepackage{amsmath}&#10;\pagestyle{empty}&#10;\begin{document}&#10;&#10;$$\begin{aligned}&#10;\mathcal{L}(\mathbf{x} ; \theta, \phi) &amp;\left.=E_{q_{\phi}(\mathbf{z} | \mathbf{x})}\left[\log p(\mathbf{z}, \mathbf{x} ; \theta)-\log q_{\phi}(\mathbf{z} | \mathbf{x})\right)\right] \\&#10;&amp;\left.=E_{q_{\phi}(\mathbf{z} | \mathbf{x})}\left[\log p(\mathbf{z}, \mathbf{x} ; \theta)-\log p(\mathbf{z})+\log p(\mathbf{z})-\log q_{\phi}(\mathbf{z} | \mathbf{x})\right)\right] \\&#10;&amp;=E_{q_{\phi}(\mathbf{z} | \mathbf{x})}[\log p(\mathbf{x} | \mathbf{z} ; \theta)]-D_{K L}\left(q_{\phi}(\mathbf{z} | \mathbf{x}) \| p(\mathbf{z})\right)&#10;\end{aligned}$$&#10;&#10;&#10;\end{document}"/>
  <p:tag name="IGUANATEXSIZE" val="18"/>
  <p:tag name="IGUANATEXCURSOR" val="638"/>
  <p:tag name="TRANSPARENCY" val="True"/>
  <p:tag name="FILENAME" val=""/>
  <p:tag name="LATEXENGINEID" val="0"/>
  <p:tag name="TEMPFOLDER" val="C:\Users\nonsingular\formula\"/>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651.6685"/>
  <p:tag name="ORIGINALWIDTH" val="3361.08"/>
  <p:tag name="LATEXADDIN" val="\documentclass{article}&#10;\usepackage{amsmath}&#10;\pagestyle{empty}&#10;\begin{document}&#10;&#10;$$\begin{aligned}&#10;&amp;\widetilde{\mathcal{L}}^{A}\left(\boldsymbol{\theta}, \boldsymbol{\phi} ; \mathbf{x}^{(i)}\right)=\frac{1}{L} \sum_{l=1}^{L} \log p_{\boldsymbol{\theta}}\left(\mathbf{x}^{(i)}, \mathbf{z}^{(i, l)}\right)-\log q_{\boldsymbol{\phi}}\left(\mathbf{z}^{(i, l)} | \mathbf{x}^{(i)}\right)\\&#10;&amp;\text { where } \quad \mathbf{z}^{(i, l)}=g_{\phi}\left(\epsilon^{(i, l)}, \mathbf{x}^{(i)}\right) \quad \text { and } \quad \epsilon^{(l)} \sim p(\epsilon)&#10;\end{aligned}$$&#10;&#10;&#10;\end{document}"/>
  <p:tag name="IGUANATEXSIZE" val="18"/>
  <p:tag name="IGUANATEXCURSOR" val="557"/>
  <p:tag name="TRANSPARENCY" val="True"/>
  <p:tag name="FILENAME" val=""/>
  <p:tag name="LATEXENGINEID" val="0"/>
  <p:tag name="TEMPFOLDER" val="C:\Users\nonsingular\formula\"/>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2188.227"/>
  <p:tag name="LATEXADDIN" val="\documentclass{article}&#10;\usepackage{amsmath}&#10;\pagestyle{empty}&#10;\begin{document}&#10;&#10;$$p_{X}(\mathbf{x} ; \theta)=p_{Z}\left(\mathbf{f}_{\theta}^{-1}(\mathbf{x})\right)\left|\operatorname{det}\left(\frac{\partial \mathbf{f}_{\theta}^{-1}(\mathbf{x})}{\partial \mathbf{x}}\right)\right|$$&#10;&#10;&#10;\end{document}"/>
  <p:tag name="IGUANATEXSIZE" val="18"/>
  <p:tag name="IGUANATEXCURSOR" val="283"/>
  <p:tag name="TRANSPARENCY" val="True"/>
  <p:tag name="FILENAME" val=""/>
  <p:tag name="LATEXENGINEID" val="0"/>
  <p:tag name="TEMPFOLDER" val="C:\Users\nonsingular\formula\"/>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79.4526"/>
  <p:tag name="ORIGINALWIDTH" val="2476.19"/>
  <p:tag name="LATEXADDIN" val="\documentclass{article}&#10;\usepackage{amsmath}&#10;\pagestyle{empty}&#10;\begin{document}&#10;&#10;&#10;$$p_{X}(\mathbf{x} ; \theta)=p_{Z}\left(\mathbf{f}_{\theta}^{-1}(\mathbf{x})\right) \prod_{m=1}^{M}\left|\operatorname{det}\left(\frac{\partial\left(\mathbf{f}_{\theta}^{m}\right)^{-1}}{\partial \mathbf{z}_{m}}\right)\right|$$&#10;&#10;\end{document}"/>
  <p:tag name="IGUANATEXSIZE" val="18.98"/>
  <p:tag name="IGUANATEXCURSOR" val="308"/>
  <p:tag name="TRANSPARENCY" val="True"/>
  <p:tag name="FILENAME" val=""/>
  <p:tag name="LATEXENGINEID" val="0"/>
  <p:tag name="TEMPFOLDER" val="C:\Users\nonsingular\formula\"/>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75.815"/>
  <p:tag name="ORIGINALWIDTH" val="3334.833"/>
  <p:tag name="LATEXADDIN" val="\documentclass{article}&#10;\usepackage{amsmath}&#10;\pagestyle{empty}&#10;\begin{document}&#10;&#10;$$&#10;\begin{array}{c}&#10;\mathbf{x}=\left(x_{1}, \cdots, x_{n}\right)=\mathbf{f}(\mathbf{z})=\left(f_{1}(\mathbf{z}), \cdots, f_{n}(\mathbf{z})\right) \\&#10;J=\frac{\partial \mathbf{f}}{\partial \mathbf{z}}=\left(\begin{array}{ccc}&#10;\frac{\partial f_{1}}{\partial z_{1}} &amp; \cdots &amp; \frac{\partial f_{1}}{\partial z_{n}} \\&#10;\cdots &amp; \cdots &amp; \cdots \\&#10;\frac{\partial f_{n}}{\partial z_{1}} &amp; \cdots &amp; \frac{\partial f_{n}}{\partial z_{n}}&#10;\end{array}\right)&#10;\end{array}&#10;$$&#10;Suppose $x_{i}=f_{i}(\mathbf{z})$ only depends on $\mathbf{z}_{\leq i} .$ Then&#10;$$&#10;J=\frac{\partial \mathbf{f}}{\partial \mathbf{z}}=\left(\begin{array}{ccc}&#10;\frac{\partial f_{1}}{\partial z_{1}} &amp; \cdots &amp; 0 \\&#10;\cdots &amp; \cdots &amp; \cdots \\&#10;\frac{\partial f_{n}}{\partial z_{1}} &amp; \cdots &amp; \frac{\partial f_{n}}{\partial z_{n}}&#10;\end{array}\right)&#10;$$&#10;&#10;&#10;\end{document}"/>
  <p:tag name="IGUANATEXSIZE" val="20"/>
  <p:tag name="IGUANATEXCURSOR" val="891"/>
  <p:tag name="TRANSPARENCY" val="True"/>
  <p:tag name="FILENAME" val=""/>
  <p:tag name="LATEXENGINEID" val="0"/>
  <p:tag name="TEMPFOLDER" val="C:\Users\nonsingular\formula\"/>
  <p:tag name="LATEXFORMHEIGHT" val="312"/>
  <p:tag name="LATEXFORMWIDTH" val="384"/>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TotalTime>
  <Words>1599</Words>
  <Application>Microsoft Office PowerPoint</Application>
  <PresentationFormat>宽屏</PresentationFormat>
  <Paragraphs>234</Paragraphs>
  <Slides>22</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NimbusRomNo9L-Medi</vt:lpstr>
      <vt:lpstr>等线</vt:lpstr>
      <vt:lpstr>等线 Light</vt:lpstr>
      <vt:lpstr>Adobe Devanagari</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顺磊 宁</dc:creator>
  <cp:lastModifiedBy>顺磊 宁</cp:lastModifiedBy>
  <cp:revision>18</cp:revision>
  <dcterms:created xsi:type="dcterms:W3CDTF">2020-03-16T11:33:27Z</dcterms:created>
  <dcterms:modified xsi:type="dcterms:W3CDTF">2020-03-17T06:45:35Z</dcterms:modified>
</cp:coreProperties>
</file>